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83" r:id="rId2"/>
    <p:sldId id="258" r:id="rId3"/>
    <p:sldId id="282" r:id="rId4"/>
    <p:sldId id="259" r:id="rId5"/>
    <p:sldId id="260" r:id="rId6"/>
    <p:sldId id="296" r:id="rId7"/>
    <p:sldId id="297" r:id="rId8"/>
    <p:sldId id="298" r:id="rId9"/>
    <p:sldId id="299" r:id="rId10"/>
    <p:sldId id="275" r:id="rId11"/>
    <p:sldId id="262" r:id="rId12"/>
    <p:sldId id="263" r:id="rId13"/>
    <p:sldId id="264" r:id="rId14"/>
    <p:sldId id="265" r:id="rId15"/>
    <p:sldId id="266" r:id="rId16"/>
    <p:sldId id="267" r:id="rId17"/>
    <p:sldId id="300" r:id="rId18"/>
    <p:sldId id="301" r:id="rId19"/>
    <p:sldId id="302" r:id="rId20"/>
    <p:sldId id="280" r:id="rId21"/>
    <p:sldId id="271" r:id="rId22"/>
    <p:sldId id="272" r:id="rId23"/>
    <p:sldId id="274" r:id="rId24"/>
    <p:sldId id="278" r:id="rId25"/>
    <p:sldId id="295" r:id="rId26"/>
    <p:sldId id="26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DDCB1A-9567-4CD9-AABC-8DFA1A53AEB9}" type="datetimeFigureOut">
              <a:rPr lang="en-US" smtClean="0"/>
              <a:t>11/9/2021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E836C9-D426-47C7-8ED8-229339B68191}" type="slidenum">
              <a:rPr lang="en-US" smtClean="0"/>
              <a:t>‹#›</a:t>
            </a:fld>
            <a:endParaRPr lang="en-US"/>
          </a:p>
        </p:txBody>
      </p:sp>
    </p:spTree>
    <p:extLst>
      <p:ext uri="{BB962C8B-B14F-4D97-AF65-F5344CB8AC3E}">
        <p14:creationId xmlns:p14="http://schemas.microsoft.com/office/powerpoint/2010/main" val="2600058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A60458-2CF2-4386-B753-52F2A7E42855}" type="slidenum">
              <a:rPr lang="en-US" smtClean="0"/>
              <a:t>2</a:t>
            </a:fld>
            <a:endParaRPr lang="en-US"/>
          </a:p>
        </p:txBody>
      </p:sp>
    </p:spTree>
    <p:extLst>
      <p:ext uri="{BB962C8B-B14F-4D97-AF65-F5344CB8AC3E}">
        <p14:creationId xmlns:p14="http://schemas.microsoft.com/office/powerpoint/2010/main" val="596251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A60458-2CF2-4386-B753-52F2A7E42855}" type="slidenum">
              <a:rPr lang="en-US" smtClean="0"/>
              <a:t>15</a:t>
            </a:fld>
            <a:endParaRPr lang="en-US"/>
          </a:p>
        </p:txBody>
      </p:sp>
    </p:spTree>
    <p:extLst>
      <p:ext uri="{BB962C8B-B14F-4D97-AF65-F5344CB8AC3E}">
        <p14:creationId xmlns:p14="http://schemas.microsoft.com/office/powerpoint/2010/main" val="2641828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A60458-2CF2-4386-B753-52F2A7E42855}" type="slidenum">
              <a:rPr lang="en-US" smtClean="0"/>
              <a:t>16</a:t>
            </a:fld>
            <a:endParaRPr lang="en-US"/>
          </a:p>
        </p:txBody>
      </p:sp>
    </p:spTree>
    <p:extLst>
      <p:ext uri="{BB962C8B-B14F-4D97-AF65-F5344CB8AC3E}">
        <p14:creationId xmlns:p14="http://schemas.microsoft.com/office/powerpoint/2010/main" val="3571343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A60458-2CF2-4386-B753-52F2A7E42855}" type="slidenum">
              <a:rPr lang="en-US" smtClean="0"/>
              <a:t>20</a:t>
            </a:fld>
            <a:endParaRPr lang="en-US"/>
          </a:p>
        </p:txBody>
      </p:sp>
    </p:spTree>
    <p:extLst>
      <p:ext uri="{BB962C8B-B14F-4D97-AF65-F5344CB8AC3E}">
        <p14:creationId xmlns:p14="http://schemas.microsoft.com/office/powerpoint/2010/main" val="494722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A60458-2CF2-4386-B753-52F2A7E42855}" type="slidenum">
              <a:rPr lang="en-US" smtClean="0"/>
              <a:t>21</a:t>
            </a:fld>
            <a:endParaRPr lang="en-US"/>
          </a:p>
        </p:txBody>
      </p:sp>
    </p:spTree>
    <p:extLst>
      <p:ext uri="{BB962C8B-B14F-4D97-AF65-F5344CB8AC3E}">
        <p14:creationId xmlns:p14="http://schemas.microsoft.com/office/powerpoint/2010/main" val="840654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A60458-2CF2-4386-B753-52F2A7E42855}" type="slidenum">
              <a:rPr lang="en-US" smtClean="0"/>
              <a:t>22</a:t>
            </a:fld>
            <a:endParaRPr lang="en-US"/>
          </a:p>
        </p:txBody>
      </p:sp>
    </p:spTree>
    <p:extLst>
      <p:ext uri="{BB962C8B-B14F-4D97-AF65-F5344CB8AC3E}">
        <p14:creationId xmlns:p14="http://schemas.microsoft.com/office/powerpoint/2010/main" val="2870080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A60458-2CF2-4386-B753-52F2A7E42855}" type="slidenum">
              <a:rPr lang="en-US" smtClean="0"/>
              <a:t>23</a:t>
            </a:fld>
            <a:endParaRPr lang="en-US"/>
          </a:p>
        </p:txBody>
      </p:sp>
    </p:spTree>
    <p:extLst>
      <p:ext uri="{BB962C8B-B14F-4D97-AF65-F5344CB8AC3E}">
        <p14:creationId xmlns:p14="http://schemas.microsoft.com/office/powerpoint/2010/main" val="2480579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Đội</a:t>
            </a:r>
            <a:r>
              <a:rPr lang="en-US" altLang="zh-CN" dirty="0"/>
              <a:t> 1: </a:t>
            </a:r>
            <a:r>
              <a:rPr lang="en-US" altLang="zh-CN" dirty="0" err="1"/>
              <a:t>Có</a:t>
            </a:r>
            <a:r>
              <a:rPr lang="en-US" altLang="zh-CN" dirty="0"/>
              <a:t> 1 </a:t>
            </a:r>
            <a:r>
              <a:rPr lang="en-US" altLang="zh-CN" dirty="0" err="1"/>
              <a:t>bộ</a:t>
            </a:r>
            <a:r>
              <a:rPr lang="en-US" altLang="zh-CN" dirty="0"/>
              <a:t> </a:t>
            </a:r>
            <a:r>
              <a:rPr lang="en-US" altLang="zh-CN" dirty="0" err="1"/>
              <a:t>ảnh</a:t>
            </a:r>
            <a:r>
              <a:rPr lang="en-US" altLang="zh-CN" dirty="0"/>
              <a:t> </a:t>
            </a:r>
            <a:r>
              <a:rPr lang="en-US" altLang="zh-CN" dirty="0" err="1"/>
              <a:t>thẻ</a:t>
            </a:r>
            <a:endParaRPr lang="en-US" altLang="zh-CN" dirty="0"/>
          </a:p>
          <a:p>
            <a:r>
              <a:rPr lang="en-US" altLang="zh-CN" dirty="0" err="1"/>
              <a:t>Đội</a:t>
            </a:r>
            <a:r>
              <a:rPr lang="en-US" altLang="zh-CN" dirty="0"/>
              <a:t> 2: </a:t>
            </a:r>
            <a:r>
              <a:rPr lang="en-US" altLang="zh-CN" dirty="0" err="1"/>
              <a:t>Có</a:t>
            </a:r>
            <a:r>
              <a:rPr lang="en-US" altLang="zh-CN" dirty="0"/>
              <a:t> 2 </a:t>
            </a:r>
            <a:r>
              <a:rPr lang="en-US" altLang="zh-CN" dirty="0" err="1"/>
              <a:t>bộ</a:t>
            </a:r>
            <a:r>
              <a:rPr lang="en-US" altLang="zh-CN" dirty="0"/>
              <a:t> </a:t>
            </a:r>
            <a:r>
              <a:rPr lang="en-US" altLang="zh-CN" dirty="0" err="1"/>
              <a:t>ảnh</a:t>
            </a:r>
            <a:r>
              <a:rPr lang="en-US" altLang="zh-CN" dirty="0"/>
              <a:t> </a:t>
            </a:r>
            <a:r>
              <a:rPr lang="en-US" altLang="zh-CN" dirty="0" err="1"/>
              <a:t>thẻ</a:t>
            </a:r>
            <a:r>
              <a:rPr lang="en-US" altLang="zh-CN" dirty="0"/>
              <a:t>, </a:t>
            </a:r>
            <a:r>
              <a:rPr lang="en-US" altLang="zh-CN" dirty="0" err="1"/>
              <a:t>trong</a:t>
            </a:r>
            <a:r>
              <a:rPr lang="en-US" altLang="zh-CN" dirty="0"/>
              <a:t> </a:t>
            </a:r>
            <a:r>
              <a:rPr lang="en-US" altLang="zh-CN" dirty="0" err="1"/>
              <a:t>đó</a:t>
            </a:r>
            <a:r>
              <a:rPr lang="en-US" altLang="zh-CN" dirty="0"/>
              <a:t> </a:t>
            </a:r>
            <a:r>
              <a:rPr lang="en-US" altLang="zh-CN" dirty="0" err="1"/>
              <a:t>có</a:t>
            </a:r>
            <a:r>
              <a:rPr lang="en-US" altLang="zh-CN" dirty="0"/>
              <a:t> 1 </a:t>
            </a:r>
            <a:r>
              <a:rPr lang="en-US" altLang="zh-CN" dirty="0" err="1"/>
              <a:t>bộ</a:t>
            </a:r>
            <a:r>
              <a:rPr lang="en-US" altLang="zh-CN" dirty="0"/>
              <a:t> </a:t>
            </a:r>
            <a:r>
              <a:rPr lang="en-US" altLang="zh-CN" dirty="0" err="1"/>
              <a:t>của</a:t>
            </a:r>
            <a:r>
              <a:rPr lang="en-US" altLang="zh-CN" dirty="0"/>
              <a:t> </a:t>
            </a:r>
            <a:r>
              <a:rPr lang="en-US" altLang="zh-CN" dirty="0" err="1"/>
              <a:t>đội</a:t>
            </a:r>
            <a:r>
              <a:rPr lang="en-US" altLang="zh-CN" dirty="0"/>
              <a:t> 1</a:t>
            </a:r>
            <a:endParaRPr lang="zh-CN" altLang="en-US" dirty="0"/>
          </a:p>
        </p:txBody>
      </p:sp>
      <p:sp>
        <p:nvSpPr>
          <p:cNvPr id="4" name="灯片编号占位符 3"/>
          <p:cNvSpPr>
            <a:spLocks noGrp="1"/>
          </p:cNvSpPr>
          <p:nvPr>
            <p:ph type="sldNum" sz="quarter" idx="10"/>
          </p:nvPr>
        </p:nvSpPr>
        <p:spPr/>
        <p:txBody>
          <a:bodyPr/>
          <a:lstStyle/>
          <a:p>
            <a:fld id="{0735C7C7-FCC0-473E-8738-608D4B0E5BD2}" type="slidenum">
              <a:rPr lang="zh-CN" altLang="en-US" smtClean="0"/>
              <a:t>24</a:t>
            </a:fld>
            <a:endParaRPr lang="zh-CN" altLang="en-US"/>
          </a:p>
        </p:txBody>
      </p:sp>
    </p:spTree>
    <p:extLst>
      <p:ext uri="{BB962C8B-B14F-4D97-AF65-F5344CB8AC3E}">
        <p14:creationId xmlns:p14="http://schemas.microsoft.com/office/powerpoint/2010/main" val="1715845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A60458-2CF2-4386-B753-52F2A7E42855}" type="slidenum">
              <a:rPr lang="en-US" smtClean="0"/>
              <a:t>26</a:t>
            </a:fld>
            <a:endParaRPr lang="en-US"/>
          </a:p>
        </p:txBody>
      </p:sp>
    </p:spTree>
    <p:extLst>
      <p:ext uri="{BB962C8B-B14F-4D97-AF65-F5344CB8AC3E}">
        <p14:creationId xmlns:p14="http://schemas.microsoft.com/office/powerpoint/2010/main" val="2869348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A60458-2CF2-4386-B753-52F2A7E42855}" type="slidenum">
              <a:rPr lang="en-US" smtClean="0"/>
              <a:t>3</a:t>
            </a:fld>
            <a:endParaRPr lang="en-US"/>
          </a:p>
        </p:txBody>
      </p:sp>
    </p:spTree>
    <p:extLst>
      <p:ext uri="{BB962C8B-B14F-4D97-AF65-F5344CB8AC3E}">
        <p14:creationId xmlns:p14="http://schemas.microsoft.com/office/powerpoint/2010/main" val="380613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A60458-2CF2-4386-B753-52F2A7E42855}" type="slidenum">
              <a:rPr lang="en-US" smtClean="0"/>
              <a:t>4</a:t>
            </a:fld>
            <a:endParaRPr lang="en-US"/>
          </a:p>
        </p:txBody>
      </p:sp>
    </p:spTree>
    <p:extLst>
      <p:ext uri="{BB962C8B-B14F-4D97-AF65-F5344CB8AC3E}">
        <p14:creationId xmlns:p14="http://schemas.microsoft.com/office/powerpoint/2010/main" val="3564680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A60458-2CF2-4386-B753-52F2A7E42855}" type="slidenum">
              <a:rPr lang="en-US" smtClean="0"/>
              <a:t>5</a:t>
            </a:fld>
            <a:endParaRPr lang="en-US"/>
          </a:p>
        </p:txBody>
      </p:sp>
    </p:spTree>
    <p:extLst>
      <p:ext uri="{BB962C8B-B14F-4D97-AF65-F5344CB8AC3E}">
        <p14:creationId xmlns:p14="http://schemas.microsoft.com/office/powerpoint/2010/main" val="3498179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A60458-2CF2-4386-B753-52F2A7E42855}" type="slidenum">
              <a:rPr lang="en-US" smtClean="0"/>
              <a:t>10</a:t>
            </a:fld>
            <a:endParaRPr lang="en-US"/>
          </a:p>
        </p:txBody>
      </p:sp>
    </p:spTree>
    <p:extLst>
      <p:ext uri="{BB962C8B-B14F-4D97-AF65-F5344CB8AC3E}">
        <p14:creationId xmlns:p14="http://schemas.microsoft.com/office/powerpoint/2010/main" val="4276392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A60458-2CF2-4386-B753-52F2A7E42855}" type="slidenum">
              <a:rPr lang="en-US" smtClean="0"/>
              <a:t>11</a:t>
            </a:fld>
            <a:endParaRPr lang="en-US"/>
          </a:p>
        </p:txBody>
      </p:sp>
    </p:spTree>
    <p:extLst>
      <p:ext uri="{BB962C8B-B14F-4D97-AF65-F5344CB8AC3E}">
        <p14:creationId xmlns:p14="http://schemas.microsoft.com/office/powerpoint/2010/main" val="924930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A60458-2CF2-4386-B753-52F2A7E42855}" type="slidenum">
              <a:rPr lang="en-US" smtClean="0"/>
              <a:t>12</a:t>
            </a:fld>
            <a:endParaRPr lang="en-US"/>
          </a:p>
        </p:txBody>
      </p:sp>
    </p:spTree>
    <p:extLst>
      <p:ext uri="{BB962C8B-B14F-4D97-AF65-F5344CB8AC3E}">
        <p14:creationId xmlns:p14="http://schemas.microsoft.com/office/powerpoint/2010/main" val="2759560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A60458-2CF2-4386-B753-52F2A7E42855}" type="slidenum">
              <a:rPr lang="en-US" smtClean="0"/>
              <a:t>13</a:t>
            </a:fld>
            <a:endParaRPr lang="en-US"/>
          </a:p>
        </p:txBody>
      </p:sp>
    </p:spTree>
    <p:extLst>
      <p:ext uri="{BB962C8B-B14F-4D97-AF65-F5344CB8AC3E}">
        <p14:creationId xmlns:p14="http://schemas.microsoft.com/office/powerpoint/2010/main" val="921693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A60458-2CF2-4386-B753-52F2A7E42855}" type="slidenum">
              <a:rPr lang="en-US" smtClean="0"/>
              <a:t>14</a:t>
            </a:fld>
            <a:endParaRPr lang="en-US"/>
          </a:p>
        </p:txBody>
      </p:sp>
    </p:spTree>
    <p:extLst>
      <p:ext uri="{BB962C8B-B14F-4D97-AF65-F5344CB8AC3E}">
        <p14:creationId xmlns:p14="http://schemas.microsoft.com/office/powerpoint/2010/main" val="3708853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2F0A2-8A4E-4CF8-99DA-D08D65947C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182B57-473A-4DCE-911A-2676635D2E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E42DEE-05BA-42DC-AB70-F721DAF0266F}"/>
              </a:ext>
            </a:extLst>
          </p:cNvPr>
          <p:cNvSpPr>
            <a:spLocks noGrp="1"/>
          </p:cNvSpPr>
          <p:nvPr>
            <p:ph type="dt" sz="half" idx="10"/>
          </p:nvPr>
        </p:nvSpPr>
        <p:spPr/>
        <p:txBody>
          <a:bodyPr/>
          <a:lstStyle/>
          <a:p>
            <a:fld id="{B29D4BEE-CE46-4884-9F1C-B051D0121B0C}" type="datetimeFigureOut">
              <a:rPr lang="en-US" smtClean="0"/>
              <a:t>11/9/2021</a:t>
            </a:fld>
            <a:endParaRPr lang="en-US"/>
          </a:p>
        </p:txBody>
      </p:sp>
      <p:sp>
        <p:nvSpPr>
          <p:cNvPr id="5" name="Footer Placeholder 4">
            <a:extLst>
              <a:ext uri="{FF2B5EF4-FFF2-40B4-BE49-F238E27FC236}">
                <a16:creationId xmlns:a16="http://schemas.microsoft.com/office/drawing/2014/main" id="{C98077DB-31D2-4945-AE63-EBDFEAA74A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2E3007-0E0C-4667-B0D2-63CC5626E080}"/>
              </a:ext>
            </a:extLst>
          </p:cNvPr>
          <p:cNvSpPr>
            <a:spLocks noGrp="1"/>
          </p:cNvSpPr>
          <p:nvPr>
            <p:ph type="sldNum" sz="quarter" idx="12"/>
          </p:nvPr>
        </p:nvSpPr>
        <p:spPr/>
        <p:txBody>
          <a:bodyPr/>
          <a:lstStyle/>
          <a:p>
            <a:fld id="{959606F4-AE9E-4CD3-88AC-CD96BC93FED4}" type="slidenum">
              <a:rPr lang="en-US" smtClean="0"/>
              <a:t>‹#›</a:t>
            </a:fld>
            <a:endParaRPr lang="en-US"/>
          </a:p>
        </p:txBody>
      </p:sp>
    </p:spTree>
    <p:extLst>
      <p:ext uri="{BB962C8B-B14F-4D97-AF65-F5344CB8AC3E}">
        <p14:creationId xmlns:p14="http://schemas.microsoft.com/office/powerpoint/2010/main" val="2575871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69AD8-C6AA-475F-BBD9-CF65BC8217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F6BA43-ADDF-4AF2-857C-A85A8318BA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DD7DE4-0E53-43E9-BA3D-FB664B22D3D9}"/>
              </a:ext>
            </a:extLst>
          </p:cNvPr>
          <p:cNvSpPr>
            <a:spLocks noGrp="1"/>
          </p:cNvSpPr>
          <p:nvPr>
            <p:ph type="dt" sz="half" idx="10"/>
          </p:nvPr>
        </p:nvSpPr>
        <p:spPr/>
        <p:txBody>
          <a:bodyPr/>
          <a:lstStyle/>
          <a:p>
            <a:fld id="{B29D4BEE-CE46-4884-9F1C-B051D0121B0C}" type="datetimeFigureOut">
              <a:rPr lang="en-US" smtClean="0"/>
              <a:t>11/9/2021</a:t>
            </a:fld>
            <a:endParaRPr lang="en-US"/>
          </a:p>
        </p:txBody>
      </p:sp>
      <p:sp>
        <p:nvSpPr>
          <p:cNvPr id="5" name="Footer Placeholder 4">
            <a:extLst>
              <a:ext uri="{FF2B5EF4-FFF2-40B4-BE49-F238E27FC236}">
                <a16:creationId xmlns:a16="http://schemas.microsoft.com/office/drawing/2014/main" id="{9A244F20-DADE-4190-8F7A-1E7E22B65A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7D5E7E-BECC-4DD3-B4B2-D618AD4DB9C6}"/>
              </a:ext>
            </a:extLst>
          </p:cNvPr>
          <p:cNvSpPr>
            <a:spLocks noGrp="1"/>
          </p:cNvSpPr>
          <p:nvPr>
            <p:ph type="sldNum" sz="quarter" idx="12"/>
          </p:nvPr>
        </p:nvSpPr>
        <p:spPr/>
        <p:txBody>
          <a:bodyPr/>
          <a:lstStyle/>
          <a:p>
            <a:fld id="{959606F4-AE9E-4CD3-88AC-CD96BC93FED4}" type="slidenum">
              <a:rPr lang="en-US" smtClean="0"/>
              <a:t>‹#›</a:t>
            </a:fld>
            <a:endParaRPr lang="en-US"/>
          </a:p>
        </p:txBody>
      </p:sp>
    </p:spTree>
    <p:extLst>
      <p:ext uri="{BB962C8B-B14F-4D97-AF65-F5344CB8AC3E}">
        <p14:creationId xmlns:p14="http://schemas.microsoft.com/office/powerpoint/2010/main" val="2229459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8E6EE8-8921-4E81-BA53-FC509A7B8C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7F1D54-4895-4C41-A802-B1A9FA1BB8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850C98-A890-4E36-BC8B-FAD68372C28F}"/>
              </a:ext>
            </a:extLst>
          </p:cNvPr>
          <p:cNvSpPr>
            <a:spLocks noGrp="1"/>
          </p:cNvSpPr>
          <p:nvPr>
            <p:ph type="dt" sz="half" idx="10"/>
          </p:nvPr>
        </p:nvSpPr>
        <p:spPr/>
        <p:txBody>
          <a:bodyPr/>
          <a:lstStyle/>
          <a:p>
            <a:fld id="{B29D4BEE-CE46-4884-9F1C-B051D0121B0C}" type="datetimeFigureOut">
              <a:rPr lang="en-US" smtClean="0"/>
              <a:t>11/9/2021</a:t>
            </a:fld>
            <a:endParaRPr lang="en-US"/>
          </a:p>
        </p:txBody>
      </p:sp>
      <p:sp>
        <p:nvSpPr>
          <p:cNvPr id="5" name="Footer Placeholder 4">
            <a:extLst>
              <a:ext uri="{FF2B5EF4-FFF2-40B4-BE49-F238E27FC236}">
                <a16:creationId xmlns:a16="http://schemas.microsoft.com/office/drawing/2014/main" id="{3EF18FA5-90AE-4023-8B32-DA4A02793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504CED-785D-4FB1-AD26-25B4AE3C8C58}"/>
              </a:ext>
            </a:extLst>
          </p:cNvPr>
          <p:cNvSpPr>
            <a:spLocks noGrp="1"/>
          </p:cNvSpPr>
          <p:nvPr>
            <p:ph type="sldNum" sz="quarter" idx="12"/>
          </p:nvPr>
        </p:nvSpPr>
        <p:spPr/>
        <p:txBody>
          <a:bodyPr/>
          <a:lstStyle/>
          <a:p>
            <a:fld id="{959606F4-AE9E-4CD3-88AC-CD96BC93FED4}" type="slidenum">
              <a:rPr lang="en-US" smtClean="0"/>
              <a:t>‹#›</a:t>
            </a:fld>
            <a:endParaRPr lang="en-US"/>
          </a:p>
        </p:txBody>
      </p:sp>
    </p:spTree>
    <p:extLst>
      <p:ext uri="{BB962C8B-B14F-4D97-AF65-F5344CB8AC3E}">
        <p14:creationId xmlns:p14="http://schemas.microsoft.com/office/powerpoint/2010/main" val="3944736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F2735-1E0B-42D5-96B8-EFF8C85791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9A9C19-85EB-4FAE-824D-F74ADC66B3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DFC8DB-1FE7-4735-8616-36CDC3DBC007}"/>
              </a:ext>
            </a:extLst>
          </p:cNvPr>
          <p:cNvSpPr>
            <a:spLocks noGrp="1"/>
          </p:cNvSpPr>
          <p:nvPr>
            <p:ph type="dt" sz="half" idx="10"/>
          </p:nvPr>
        </p:nvSpPr>
        <p:spPr/>
        <p:txBody>
          <a:bodyPr/>
          <a:lstStyle/>
          <a:p>
            <a:fld id="{B29D4BEE-CE46-4884-9F1C-B051D0121B0C}" type="datetimeFigureOut">
              <a:rPr lang="en-US" smtClean="0"/>
              <a:t>11/9/2021</a:t>
            </a:fld>
            <a:endParaRPr lang="en-US"/>
          </a:p>
        </p:txBody>
      </p:sp>
      <p:sp>
        <p:nvSpPr>
          <p:cNvPr id="5" name="Footer Placeholder 4">
            <a:extLst>
              <a:ext uri="{FF2B5EF4-FFF2-40B4-BE49-F238E27FC236}">
                <a16:creationId xmlns:a16="http://schemas.microsoft.com/office/drawing/2014/main" id="{50DC8EF2-D80D-4887-84A1-3BEAF0D62D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6C8FD4-EDA9-449A-B6C0-4644956A8BE4}"/>
              </a:ext>
            </a:extLst>
          </p:cNvPr>
          <p:cNvSpPr>
            <a:spLocks noGrp="1"/>
          </p:cNvSpPr>
          <p:nvPr>
            <p:ph type="sldNum" sz="quarter" idx="12"/>
          </p:nvPr>
        </p:nvSpPr>
        <p:spPr/>
        <p:txBody>
          <a:bodyPr/>
          <a:lstStyle/>
          <a:p>
            <a:fld id="{959606F4-AE9E-4CD3-88AC-CD96BC93FED4}" type="slidenum">
              <a:rPr lang="en-US" smtClean="0"/>
              <a:t>‹#›</a:t>
            </a:fld>
            <a:endParaRPr lang="en-US"/>
          </a:p>
        </p:txBody>
      </p:sp>
    </p:spTree>
    <p:extLst>
      <p:ext uri="{BB962C8B-B14F-4D97-AF65-F5344CB8AC3E}">
        <p14:creationId xmlns:p14="http://schemas.microsoft.com/office/powerpoint/2010/main" val="1006990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A75E2-3763-4F35-8480-D0AD81B1B8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5EFC1E-189F-491C-8627-2EC54AF381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1792EE-749C-44B7-813A-36C607C013AA}"/>
              </a:ext>
            </a:extLst>
          </p:cNvPr>
          <p:cNvSpPr>
            <a:spLocks noGrp="1"/>
          </p:cNvSpPr>
          <p:nvPr>
            <p:ph type="dt" sz="half" idx="10"/>
          </p:nvPr>
        </p:nvSpPr>
        <p:spPr/>
        <p:txBody>
          <a:bodyPr/>
          <a:lstStyle/>
          <a:p>
            <a:fld id="{B29D4BEE-CE46-4884-9F1C-B051D0121B0C}" type="datetimeFigureOut">
              <a:rPr lang="en-US" smtClean="0"/>
              <a:t>11/9/2021</a:t>
            </a:fld>
            <a:endParaRPr lang="en-US"/>
          </a:p>
        </p:txBody>
      </p:sp>
      <p:sp>
        <p:nvSpPr>
          <p:cNvPr id="5" name="Footer Placeholder 4">
            <a:extLst>
              <a:ext uri="{FF2B5EF4-FFF2-40B4-BE49-F238E27FC236}">
                <a16:creationId xmlns:a16="http://schemas.microsoft.com/office/drawing/2014/main" id="{64741F99-9CA0-4EA8-93D5-5EF1E9B00D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DC710-0F7B-4EA2-B701-701F936DFC34}"/>
              </a:ext>
            </a:extLst>
          </p:cNvPr>
          <p:cNvSpPr>
            <a:spLocks noGrp="1"/>
          </p:cNvSpPr>
          <p:nvPr>
            <p:ph type="sldNum" sz="quarter" idx="12"/>
          </p:nvPr>
        </p:nvSpPr>
        <p:spPr/>
        <p:txBody>
          <a:bodyPr/>
          <a:lstStyle/>
          <a:p>
            <a:fld id="{959606F4-AE9E-4CD3-88AC-CD96BC93FED4}" type="slidenum">
              <a:rPr lang="en-US" smtClean="0"/>
              <a:t>‹#›</a:t>
            </a:fld>
            <a:endParaRPr lang="en-US"/>
          </a:p>
        </p:txBody>
      </p:sp>
    </p:spTree>
    <p:extLst>
      <p:ext uri="{BB962C8B-B14F-4D97-AF65-F5344CB8AC3E}">
        <p14:creationId xmlns:p14="http://schemas.microsoft.com/office/powerpoint/2010/main" val="2099692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DDC2D-D556-4051-8AAC-D79DA2DFE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313B0A-DD20-42CB-8A27-FDDD80DE4E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1E6167-53A0-4C3B-A17C-D7604F4107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C3DBB4-FA60-40C4-9152-1CFB54B220D9}"/>
              </a:ext>
            </a:extLst>
          </p:cNvPr>
          <p:cNvSpPr>
            <a:spLocks noGrp="1"/>
          </p:cNvSpPr>
          <p:nvPr>
            <p:ph type="dt" sz="half" idx="10"/>
          </p:nvPr>
        </p:nvSpPr>
        <p:spPr/>
        <p:txBody>
          <a:bodyPr/>
          <a:lstStyle/>
          <a:p>
            <a:fld id="{B29D4BEE-CE46-4884-9F1C-B051D0121B0C}" type="datetimeFigureOut">
              <a:rPr lang="en-US" smtClean="0"/>
              <a:t>11/9/2021</a:t>
            </a:fld>
            <a:endParaRPr lang="en-US"/>
          </a:p>
        </p:txBody>
      </p:sp>
      <p:sp>
        <p:nvSpPr>
          <p:cNvPr id="6" name="Footer Placeholder 5">
            <a:extLst>
              <a:ext uri="{FF2B5EF4-FFF2-40B4-BE49-F238E27FC236}">
                <a16:creationId xmlns:a16="http://schemas.microsoft.com/office/drawing/2014/main" id="{A34B9139-C4DF-4AAD-B708-2D9D501359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60CF65-F0A4-4165-A0E7-BBB68D674E0D}"/>
              </a:ext>
            </a:extLst>
          </p:cNvPr>
          <p:cNvSpPr>
            <a:spLocks noGrp="1"/>
          </p:cNvSpPr>
          <p:nvPr>
            <p:ph type="sldNum" sz="quarter" idx="12"/>
          </p:nvPr>
        </p:nvSpPr>
        <p:spPr/>
        <p:txBody>
          <a:bodyPr/>
          <a:lstStyle/>
          <a:p>
            <a:fld id="{959606F4-AE9E-4CD3-88AC-CD96BC93FED4}" type="slidenum">
              <a:rPr lang="en-US" smtClean="0"/>
              <a:t>‹#›</a:t>
            </a:fld>
            <a:endParaRPr lang="en-US"/>
          </a:p>
        </p:txBody>
      </p:sp>
    </p:spTree>
    <p:extLst>
      <p:ext uri="{BB962C8B-B14F-4D97-AF65-F5344CB8AC3E}">
        <p14:creationId xmlns:p14="http://schemas.microsoft.com/office/powerpoint/2010/main" val="2668201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42D46-AEA9-43AB-B3FB-0A1B151097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FAE2D3-E27D-4BB7-8BEC-EFB546ED49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D41BDD-12D0-451E-9D30-82EEF4B560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FE672B-A77A-4FC8-8996-B18002B09A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92FA3E-D978-44E3-8BDD-0B40EA67EA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8589E1-1B03-4102-9BCB-D34B014134E7}"/>
              </a:ext>
            </a:extLst>
          </p:cNvPr>
          <p:cNvSpPr>
            <a:spLocks noGrp="1"/>
          </p:cNvSpPr>
          <p:nvPr>
            <p:ph type="dt" sz="half" idx="10"/>
          </p:nvPr>
        </p:nvSpPr>
        <p:spPr/>
        <p:txBody>
          <a:bodyPr/>
          <a:lstStyle/>
          <a:p>
            <a:fld id="{B29D4BEE-CE46-4884-9F1C-B051D0121B0C}" type="datetimeFigureOut">
              <a:rPr lang="en-US" smtClean="0"/>
              <a:t>11/9/2021</a:t>
            </a:fld>
            <a:endParaRPr lang="en-US"/>
          </a:p>
        </p:txBody>
      </p:sp>
      <p:sp>
        <p:nvSpPr>
          <p:cNvPr id="8" name="Footer Placeholder 7">
            <a:extLst>
              <a:ext uri="{FF2B5EF4-FFF2-40B4-BE49-F238E27FC236}">
                <a16:creationId xmlns:a16="http://schemas.microsoft.com/office/drawing/2014/main" id="{503889CA-302D-491F-B52D-AEC5941824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730E41-772F-4708-AE75-8C1AD40A5B85}"/>
              </a:ext>
            </a:extLst>
          </p:cNvPr>
          <p:cNvSpPr>
            <a:spLocks noGrp="1"/>
          </p:cNvSpPr>
          <p:nvPr>
            <p:ph type="sldNum" sz="quarter" idx="12"/>
          </p:nvPr>
        </p:nvSpPr>
        <p:spPr/>
        <p:txBody>
          <a:bodyPr/>
          <a:lstStyle/>
          <a:p>
            <a:fld id="{959606F4-AE9E-4CD3-88AC-CD96BC93FED4}" type="slidenum">
              <a:rPr lang="en-US" smtClean="0"/>
              <a:t>‹#›</a:t>
            </a:fld>
            <a:endParaRPr lang="en-US"/>
          </a:p>
        </p:txBody>
      </p:sp>
    </p:spTree>
    <p:extLst>
      <p:ext uri="{BB962C8B-B14F-4D97-AF65-F5344CB8AC3E}">
        <p14:creationId xmlns:p14="http://schemas.microsoft.com/office/powerpoint/2010/main" val="3597710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16AD6-8928-41C9-931F-A73332F35A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AF7D1D-0CCF-47BB-AAAA-AFC7DAB93723}"/>
              </a:ext>
            </a:extLst>
          </p:cNvPr>
          <p:cNvSpPr>
            <a:spLocks noGrp="1"/>
          </p:cNvSpPr>
          <p:nvPr>
            <p:ph type="dt" sz="half" idx="10"/>
          </p:nvPr>
        </p:nvSpPr>
        <p:spPr/>
        <p:txBody>
          <a:bodyPr/>
          <a:lstStyle/>
          <a:p>
            <a:fld id="{B29D4BEE-CE46-4884-9F1C-B051D0121B0C}" type="datetimeFigureOut">
              <a:rPr lang="en-US" smtClean="0"/>
              <a:t>11/9/2021</a:t>
            </a:fld>
            <a:endParaRPr lang="en-US"/>
          </a:p>
        </p:txBody>
      </p:sp>
      <p:sp>
        <p:nvSpPr>
          <p:cNvPr id="4" name="Footer Placeholder 3">
            <a:extLst>
              <a:ext uri="{FF2B5EF4-FFF2-40B4-BE49-F238E27FC236}">
                <a16:creationId xmlns:a16="http://schemas.microsoft.com/office/drawing/2014/main" id="{488F8A40-A079-4265-A0B7-10DFC31902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39EBE9-B4BE-4D96-B8F5-FB960A496FBC}"/>
              </a:ext>
            </a:extLst>
          </p:cNvPr>
          <p:cNvSpPr>
            <a:spLocks noGrp="1"/>
          </p:cNvSpPr>
          <p:nvPr>
            <p:ph type="sldNum" sz="quarter" idx="12"/>
          </p:nvPr>
        </p:nvSpPr>
        <p:spPr/>
        <p:txBody>
          <a:bodyPr/>
          <a:lstStyle/>
          <a:p>
            <a:fld id="{959606F4-AE9E-4CD3-88AC-CD96BC93FED4}" type="slidenum">
              <a:rPr lang="en-US" smtClean="0"/>
              <a:t>‹#›</a:t>
            </a:fld>
            <a:endParaRPr lang="en-US"/>
          </a:p>
        </p:txBody>
      </p:sp>
    </p:spTree>
    <p:extLst>
      <p:ext uri="{BB962C8B-B14F-4D97-AF65-F5344CB8AC3E}">
        <p14:creationId xmlns:p14="http://schemas.microsoft.com/office/powerpoint/2010/main" val="144138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A94F4A-4ED3-4441-9421-9F1FBF0F93CA}"/>
              </a:ext>
            </a:extLst>
          </p:cNvPr>
          <p:cNvSpPr>
            <a:spLocks noGrp="1"/>
          </p:cNvSpPr>
          <p:nvPr>
            <p:ph type="dt" sz="half" idx="10"/>
          </p:nvPr>
        </p:nvSpPr>
        <p:spPr/>
        <p:txBody>
          <a:bodyPr/>
          <a:lstStyle/>
          <a:p>
            <a:fld id="{B29D4BEE-CE46-4884-9F1C-B051D0121B0C}" type="datetimeFigureOut">
              <a:rPr lang="en-US" smtClean="0"/>
              <a:t>11/9/2021</a:t>
            </a:fld>
            <a:endParaRPr lang="en-US"/>
          </a:p>
        </p:txBody>
      </p:sp>
      <p:sp>
        <p:nvSpPr>
          <p:cNvPr id="3" name="Footer Placeholder 2">
            <a:extLst>
              <a:ext uri="{FF2B5EF4-FFF2-40B4-BE49-F238E27FC236}">
                <a16:creationId xmlns:a16="http://schemas.microsoft.com/office/drawing/2014/main" id="{ADC06DEE-7994-4FA5-8512-19F932F9D4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0440BE-15B3-4414-8EBB-333CF3AB78F7}"/>
              </a:ext>
            </a:extLst>
          </p:cNvPr>
          <p:cNvSpPr>
            <a:spLocks noGrp="1"/>
          </p:cNvSpPr>
          <p:nvPr>
            <p:ph type="sldNum" sz="quarter" idx="12"/>
          </p:nvPr>
        </p:nvSpPr>
        <p:spPr/>
        <p:txBody>
          <a:bodyPr/>
          <a:lstStyle/>
          <a:p>
            <a:fld id="{959606F4-AE9E-4CD3-88AC-CD96BC93FED4}" type="slidenum">
              <a:rPr lang="en-US" smtClean="0"/>
              <a:t>‹#›</a:t>
            </a:fld>
            <a:endParaRPr lang="en-US"/>
          </a:p>
        </p:txBody>
      </p:sp>
    </p:spTree>
    <p:extLst>
      <p:ext uri="{BB962C8B-B14F-4D97-AF65-F5344CB8AC3E}">
        <p14:creationId xmlns:p14="http://schemas.microsoft.com/office/powerpoint/2010/main" val="4021623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2F856-C6DD-4EDB-BE60-D6BE91E3D6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AA0524-8BD4-4FD8-A74B-93394D38DE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EB2FE9-EB16-4A35-BC04-8026EB90A4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6418A5-243F-468F-B358-08882886A6DA}"/>
              </a:ext>
            </a:extLst>
          </p:cNvPr>
          <p:cNvSpPr>
            <a:spLocks noGrp="1"/>
          </p:cNvSpPr>
          <p:nvPr>
            <p:ph type="dt" sz="half" idx="10"/>
          </p:nvPr>
        </p:nvSpPr>
        <p:spPr/>
        <p:txBody>
          <a:bodyPr/>
          <a:lstStyle/>
          <a:p>
            <a:fld id="{B29D4BEE-CE46-4884-9F1C-B051D0121B0C}" type="datetimeFigureOut">
              <a:rPr lang="en-US" smtClean="0"/>
              <a:t>11/9/2021</a:t>
            </a:fld>
            <a:endParaRPr lang="en-US"/>
          </a:p>
        </p:txBody>
      </p:sp>
      <p:sp>
        <p:nvSpPr>
          <p:cNvPr id="6" name="Footer Placeholder 5">
            <a:extLst>
              <a:ext uri="{FF2B5EF4-FFF2-40B4-BE49-F238E27FC236}">
                <a16:creationId xmlns:a16="http://schemas.microsoft.com/office/drawing/2014/main" id="{4C8A048D-9059-49D4-AF9E-F17E158A90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3E4BED-DAD6-49AE-90AE-390D162A2A1B}"/>
              </a:ext>
            </a:extLst>
          </p:cNvPr>
          <p:cNvSpPr>
            <a:spLocks noGrp="1"/>
          </p:cNvSpPr>
          <p:nvPr>
            <p:ph type="sldNum" sz="quarter" idx="12"/>
          </p:nvPr>
        </p:nvSpPr>
        <p:spPr/>
        <p:txBody>
          <a:bodyPr/>
          <a:lstStyle/>
          <a:p>
            <a:fld id="{959606F4-AE9E-4CD3-88AC-CD96BC93FED4}" type="slidenum">
              <a:rPr lang="en-US" smtClean="0"/>
              <a:t>‹#›</a:t>
            </a:fld>
            <a:endParaRPr lang="en-US"/>
          </a:p>
        </p:txBody>
      </p:sp>
    </p:spTree>
    <p:extLst>
      <p:ext uri="{BB962C8B-B14F-4D97-AF65-F5344CB8AC3E}">
        <p14:creationId xmlns:p14="http://schemas.microsoft.com/office/powerpoint/2010/main" val="740349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46CF5-061F-4F5E-B801-264A0CFA6D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CB7458-4DAB-4882-A7DC-1D18BFA700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9C8ED9-C731-4107-BC94-7EBC5BB366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4AF296-8FC0-4F7E-ADDB-F3F97D3A2F97}"/>
              </a:ext>
            </a:extLst>
          </p:cNvPr>
          <p:cNvSpPr>
            <a:spLocks noGrp="1"/>
          </p:cNvSpPr>
          <p:nvPr>
            <p:ph type="dt" sz="half" idx="10"/>
          </p:nvPr>
        </p:nvSpPr>
        <p:spPr/>
        <p:txBody>
          <a:bodyPr/>
          <a:lstStyle/>
          <a:p>
            <a:fld id="{B29D4BEE-CE46-4884-9F1C-B051D0121B0C}" type="datetimeFigureOut">
              <a:rPr lang="en-US" smtClean="0"/>
              <a:t>11/9/2021</a:t>
            </a:fld>
            <a:endParaRPr lang="en-US"/>
          </a:p>
        </p:txBody>
      </p:sp>
      <p:sp>
        <p:nvSpPr>
          <p:cNvPr id="6" name="Footer Placeholder 5">
            <a:extLst>
              <a:ext uri="{FF2B5EF4-FFF2-40B4-BE49-F238E27FC236}">
                <a16:creationId xmlns:a16="http://schemas.microsoft.com/office/drawing/2014/main" id="{D006A7F1-927A-42E2-8CB2-7DC5DD19EE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6A630E-F8D7-4DBA-8F22-0D9553D9ED7E}"/>
              </a:ext>
            </a:extLst>
          </p:cNvPr>
          <p:cNvSpPr>
            <a:spLocks noGrp="1"/>
          </p:cNvSpPr>
          <p:nvPr>
            <p:ph type="sldNum" sz="quarter" idx="12"/>
          </p:nvPr>
        </p:nvSpPr>
        <p:spPr/>
        <p:txBody>
          <a:bodyPr/>
          <a:lstStyle/>
          <a:p>
            <a:fld id="{959606F4-AE9E-4CD3-88AC-CD96BC93FED4}" type="slidenum">
              <a:rPr lang="en-US" smtClean="0"/>
              <a:t>‹#›</a:t>
            </a:fld>
            <a:endParaRPr lang="en-US"/>
          </a:p>
        </p:txBody>
      </p:sp>
    </p:spTree>
    <p:extLst>
      <p:ext uri="{BB962C8B-B14F-4D97-AF65-F5344CB8AC3E}">
        <p14:creationId xmlns:p14="http://schemas.microsoft.com/office/powerpoint/2010/main" val="1502599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57008E-FF46-4F74-BF61-E9FA9DBEA0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7ABBE2-6798-4DF1-AC66-6037BF99F2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7FA41A-F7A6-473F-864B-81B30838DE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9D4BEE-CE46-4884-9F1C-B051D0121B0C}" type="datetimeFigureOut">
              <a:rPr lang="en-US" smtClean="0"/>
              <a:t>11/9/2021</a:t>
            </a:fld>
            <a:endParaRPr lang="en-US"/>
          </a:p>
        </p:txBody>
      </p:sp>
      <p:sp>
        <p:nvSpPr>
          <p:cNvPr id="5" name="Footer Placeholder 4">
            <a:extLst>
              <a:ext uri="{FF2B5EF4-FFF2-40B4-BE49-F238E27FC236}">
                <a16:creationId xmlns:a16="http://schemas.microsoft.com/office/drawing/2014/main" id="{46DD1555-B945-4FA1-A5BD-B5BDA2FF30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441129-99F0-4CAA-994B-C679159E6B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9606F4-AE9E-4CD3-88AC-CD96BC93FED4}" type="slidenum">
              <a:rPr lang="en-US" smtClean="0"/>
              <a:t>‹#›</a:t>
            </a:fld>
            <a:endParaRPr lang="en-US"/>
          </a:p>
        </p:txBody>
      </p:sp>
    </p:spTree>
    <p:extLst>
      <p:ext uri="{BB962C8B-B14F-4D97-AF65-F5344CB8AC3E}">
        <p14:creationId xmlns:p14="http://schemas.microsoft.com/office/powerpoint/2010/main" val="594909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mp"/><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NUL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1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25.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image" Target="../media/image16.tmp"/><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3.tmp"/></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AF1612-8164-4B9D-9ADE-9F1227C80E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28"/>
            <a:ext cx="12237043" cy="6848572"/>
          </a:xfrm>
          <a:prstGeom prst="rect">
            <a:avLst/>
          </a:prstGeom>
        </p:spPr>
      </p:pic>
      <p:sp>
        <p:nvSpPr>
          <p:cNvPr id="6" name="TextBox 5">
            <a:extLst>
              <a:ext uri="{FF2B5EF4-FFF2-40B4-BE49-F238E27FC236}">
                <a16:creationId xmlns:a16="http://schemas.microsoft.com/office/drawing/2014/main" id="{F89F8A2C-7B7A-426C-8BA8-9BC9DF227ACE}"/>
              </a:ext>
            </a:extLst>
          </p:cNvPr>
          <p:cNvSpPr txBox="1"/>
          <p:nvPr/>
        </p:nvSpPr>
        <p:spPr>
          <a:xfrm>
            <a:off x="781050" y="390525"/>
            <a:ext cx="4610100" cy="461665"/>
          </a:xfrm>
          <a:prstGeom prst="rect">
            <a:avLst/>
          </a:prstGeom>
          <a:noFill/>
        </p:spPr>
        <p:txBody>
          <a:bodyPr wrap="square" rtlCol="0">
            <a:spAutoFit/>
          </a:bodyPr>
          <a:lstStyle/>
          <a:p>
            <a:pPr algn="ctr"/>
            <a:r>
              <a:rPr lang="en-US" sz="2400" dirty="0">
                <a:solidFill>
                  <a:schemeClr val="accent1">
                    <a:lumMod val="75000"/>
                  </a:schemeClr>
                </a:solidFill>
                <a:latin typeface="Times New Roman" panose="02020603050405020304" pitchFamily="18" charset="0"/>
                <a:cs typeface="Times New Roman" panose="02020603050405020304" pitchFamily="18" charset="0"/>
              </a:rPr>
              <a:t>TRƯỜNG THCS NGỌC HỒI</a:t>
            </a:r>
          </a:p>
        </p:txBody>
      </p:sp>
      <p:sp>
        <p:nvSpPr>
          <p:cNvPr id="7" name="TextBox 6">
            <a:extLst>
              <a:ext uri="{FF2B5EF4-FFF2-40B4-BE49-F238E27FC236}">
                <a16:creationId xmlns:a16="http://schemas.microsoft.com/office/drawing/2014/main" id="{1EA4D95D-195E-4034-8F89-17B6F1381831}"/>
              </a:ext>
            </a:extLst>
          </p:cNvPr>
          <p:cNvSpPr txBox="1"/>
          <p:nvPr/>
        </p:nvSpPr>
        <p:spPr>
          <a:xfrm>
            <a:off x="361950" y="1743075"/>
            <a:ext cx="5505450" cy="461665"/>
          </a:xfrm>
          <a:prstGeom prst="rect">
            <a:avLst/>
          </a:prstGeom>
          <a:noFill/>
        </p:spPr>
        <p:txBody>
          <a:bodyPr wrap="square" rtlCol="0">
            <a:spAutoFit/>
          </a:bodyPr>
          <a:lstStyle/>
          <a:p>
            <a:pPr algn="ctr"/>
            <a:r>
              <a:rPr lang="en-US" sz="2400" b="1" dirty="0">
                <a:solidFill>
                  <a:schemeClr val="accent1">
                    <a:lumMod val="75000"/>
                  </a:schemeClr>
                </a:solidFill>
                <a:latin typeface="Times New Roman" panose="02020603050405020304" pitchFamily="18" charset="0"/>
                <a:cs typeface="Times New Roman" panose="02020603050405020304" pitchFamily="18" charset="0"/>
              </a:rPr>
              <a:t>BÀI GIẢNG MÔN HÓA HỌC 8</a:t>
            </a:r>
          </a:p>
        </p:txBody>
      </p:sp>
      <p:sp>
        <p:nvSpPr>
          <p:cNvPr id="8" name="TextBox 7">
            <a:extLst>
              <a:ext uri="{FF2B5EF4-FFF2-40B4-BE49-F238E27FC236}">
                <a16:creationId xmlns:a16="http://schemas.microsoft.com/office/drawing/2014/main" id="{9E6DD3F1-B649-4833-8B70-37C9CE73B7CD}"/>
              </a:ext>
            </a:extLst>
          </p:cNvPr>
          <p:cNvSpPr txBox="1"/>
          <p:nvPr/>
        </p:nvSpPr>
        <p:spPr>
          <a:xfrm>
            <a:off x="361950" y="2781300"/>
            <a:ext cx="5362575" cy="2219838"/>
          </a:xfrm>
          <a:prstGeom prst="rect">
            <a:avLst/>
          </a:prstGeom>
          <a:noFill/>
        </p:spPr>
        <p:txBody>
          <a:bodyPr wrap="square" rtlCol="0">
            <a:spAutoFit/>
          </a:bodyPr>
          <a:lstStyle/>
          <a:p>
            <a:pPr algn="ctr">
              <a:lnSpc>
                <a:spcPct val="150000"/>
              </a:lnSpc>
            </a:pPr>
            <a:r>
              <a:rPr lang="en-US" sz="3200" b="1">
                <a:solidFill>
                  <a:schemeClr val="accent1">
                    <a:lumMod val="75000"/>
                  </a:schemeClr>
                </a:solidFill>
                <a:latin typeface="Times New Roman" panose="02020603050405020304" pitchFamily="18" charset="0"/>
                <a:cs typeface="Times New Roman" panose="02020603050405020304" pitchFamily="18" charset="0"/>
              </a:rPr>
              <a:t>TIẾT 21 </a:t>
            </a:r>
            <a:r>
              <a:rPr lang="en-US" sz="3200" b="1" dirty="0">
                <a:solidFill>
                  <a:schemeClr val="accent1">
                    <a:lumMod val="75000"/>
                  </a:schemeClr>
                </a:solidFill>
                <a:latin typeface="Times New Roman" panose="02020603050405020304" pitchFamily="18" charset="0"/>
                <a:cs typeface="Times New Roman" panose="02020603050405020304" pitchFamily="18" charset="0"/>
              </a:rPr>
              <a:t>- BÀI 15: </a:t>
            </a:r>
          </a:p>
          <a:p>
            <a:pPr algn="ctr">
              <a:lnSpc>
                <a:spcPct val="150000"/>
              </a:lnSpc>
            </a:pPr>
            <a:r>
              <a:rPr lang="en-US" sz="3200" b="1" dirty="0">
                <a:solidFill>
                  <a:schemeClr val="accent1">
                    <a:lumMod val="75000"/>
                  </a:schemeClr>
                </a:solidFill>
                <a:latin typeface="Times New Roman" panose="02020603050405020304" pitchFamily="18" charset="0"/>
                <a:cs typeface="Times New Roman" panose="02020603050405020304" pitchFamily="18" charset="0"/>
              </a:rPr>
              <a:t>ĐỊNH LUẬT BẢO TOÀN KHỐI LƯỢNG</a:t>
            </a:r>
          </a:p>
        </p:txBody>
      </p:sp>
      <p:sp>
        <p:nvSpPr>
          <p:cNvPr id="9" name="TextBox 8">
            <a:extLst>
              <a:ext uri="{FF2B5EF4-FFF2-40B4-BE49-F238E27FC236}">
                <a16:creationId xmlns:a16="http://schemas.microsoft.com/office/drawing/2014/main" id="{CA8CA359-890F-478B-9D6D-2860DAAC3887}"/>
              </a:ext>
            </a:extLst>
          </p:cNvPr>
          <p:cNvSpPr txBox="1"/>
          <p:nvPr/>
        </p:nvSpPr>
        <p:spPr>
          <a:xfrm>
            <a:off x="1433512" y="5715000"/>
            <a:ext cx="3362325" cy="461665"/>
          </a:xfrm>
          <a:prstGeom prst="rect">
            <a:avLst/>
          </a:prstGeom>
          <a:noFill/>
        </p:spPr>
        <p:txBody>
          <a:bodyPr wrap="square" rtlCol="0">
            <a:spAutoFit/>
          </a:bodyPr>
          <a:lstStyle/>
          <a:p>
            <a:pPr algn="ctr"/>
            <a:r>
              <a:rPr lang="en-US" sz="2400" i="1" dirty="0">
                <a:solidFill>
                  <a:schemeClr val="accent1">
                    <a:lumMod val="75000"/>
                  </a:schemeClr>
                </a:solidFill>
                <a:latin typeface="Times New Roman" panose="02020603050405020304" pitchFamily="18" charset="0"/>
                <a:cs typeface="Times New Roman" panose="02020603050405020304" pitchFamily="18" charset="0"/>
              </a:rPr>
              <a:t>GV: </a:t>
            </a:r>
            <a:r>
              <a:rPr lang="en-US" sz="2400" i="1" dirty="0" err="1">
                <a:solidFill>
                  <a:schemeClr val="accent1">
                    <a:lumMod val="75000"/>
                  </a:schemeClr>
                </a:solidFill>
                <a:latin typeface="Times New Roman" panose="02020603050405020304" pitchFamily="18" charset="0"/>
                <a:cs typeface="Times New Roman" panose="02020603050405020304" pitchFamily="18" charset="0"/>
              </a:rPr>
              <a:t>Hoàng</a:t>
            </a:r>
            <a:r>
              <a:rPr lang="en-US" sz="2400"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i="1" dirty="0" err="1">
                <a:solidFill>
                  <a:schemeClr val="accent1">
                    <a:lumMod val="75000"/>
                  </a:schemeClr>
                </a:solidFill>
                <a:latin typeface="Times New Roman" panose="02020603050405020304" pitchFamily="18" charset="0"/>
                <a:cs typeface="Times New Roman" panose="02020603050405020304" pitchFamily="18" charset="0"/>
              </a:rPr>
              <a:t>Thị</a:t>
            </a:r>
            <a:r>
              <a:rPr lang="en-US" sz="2400"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i="1" dirty="0" err="1">
                <a:solidFill>
                  <a:schemeClr val="accent1">
                    <a:lumMod val="75000"/>
                  </a:schemeClr>
                </a:solidFill>
                <a:latin typeface="Times New Roman" panose="02020603050405020304" pitchFamily="18" charset="0"/>
                <a:cs typeface="Times New Roman" panose="02020603050405020304" pitchFamily="18" charset="0"/>
              </a:rPr>
              <a:t>Hồng</a:t>
            </a:r>
            <a:endParaRPr lang="en-US" sz="2400" i="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9050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B48C26F-A429-49DE-858C-A4B8E3A8C83C}"/>
              </a:ext>
            </a:extLst>
          </p:cNvPr>
          <p:cNvSpPr/>
          <p:nvPr/>
        </p:nvSpPr>
        <p:spPr>
          <a:xfrm>
            <a:off x="1359076" y="537987"/>
            <a:ext cx="4267200" cy="1080948"/>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b="1" dirty="0">
                <a:latin typeface="Times New Roman" panose="02020603050405020304" pitchFamily="18" charset="0"/>
                <a:cs typeface="Times New Roman" panose="02020603050405020304" pitchFamily="18" charset="0"/>
              </a:rPr>
              <a:t>THÍ NGHIỆM</a:t>
            </a:r>
          </a:p>
        </p:txBody>
      </p:sp>
      <p:grpSp>
        <p:nvGrpSpPr>
          <p:cNvPr id="11" name="组合 127">
            <a:extLst>
              <a:ext uri="{FF2B5EF4-FFF2-40B4-BE49-F238E27FC236}">
                <a16:creationId xmlns:a16="http://schemas.microsoft.com/office/drawing/2014/main" id="{33649D08-3766-4065-94BA-D9A64014FF04}"/>
              </a:ext>
            </a:extLst>
          </p:cNvPr>
          <p:cNvGrpSpPr/>
          <p:nvPr/>
        </p:nvGrpSpPr>
        <p:grpSpPr>
          <a:xfrm>
            <a:off x="247712" y="336467"/>
            <a:ext cx="1556194" cy="1556194"/>
            <a:chOff x="6839012" y="2446144"/>
            <a:chExt cx="1556194" cy="1556194"/>
          </a:xfrm>
        </p:grpSpPr>
        <p:grpSp>
          <p:nvGrpSpPr>
            <p:cNvPr id="12" name="组合 128">
              <a:extLst>
                <a:ext uri="{FF2B5EF4-FFF2-40B4-BE49-F238E27FC236}">
                  <a16:creationId xmlns:a16="http://schemas.microsoft.com/office/drawing/2014/main" id="{35FA29DF-A8A2-46D9-B86E-CEB2A78ECF3B}"/>
                </a:ext>
              </a:extLst>
            </p:cNvPr>
            <p:cNvGrpSpPr/>
            <p:nvPr/>
          </p:nvGrpSpPr>
          <p:grpSpPr>
            <a:xfrm>
              <a:off x="6839012" y="2446144"/>
              <a:ext cx="1556194" cy="1556194"/>
              <a:chOff x="3154508" y="1821271"/>
              <a:chExt cx="2785107" cy="2785102"/>
            </a:xfrm>
          </p:grpSpPr>
          <p:sp>
            <p:nvSpPr>
              <p:cNvPr id="14" name="Freeform 5">
                <a:extLst>
                  <a:ext uri="{FF2B5EF4-FFF2-40B4-BE49-F238E27FC236}">
                    <a16:creationId xmlns:a16="http://schemas.microsoft.com/office/drawing/2014/main" id="{27E58DD1-5B25-47BF-ACCF-E3F61DB5E511}"/>
                  </a:ext>
                </a:extLst>
              </p:cNvPr>
              <p:cNvSpPr>
                <a:spLocks/>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sz="1400">
                  <a:solidFill>
                    <a:prstClr val="black"/>
                  </a:solidFill>
                </a:endParaRPr>
              </a:p>
            </p:txBody>
          </p:sp>
          <p:sp>
            <p:nvSpPr>
              <p:cNvPr id="15" name="Freeform 5">
                <a:extLst>
                  <a:ext uri="{FF2B5EF4-FFF2-40B4-BE49-F238E27FC236}">
                    <a16:creationId xmlns:a16="http://schemas.microsoft.com/office/drawing/2014/main" id="{7087F157-B7E1-405E-8568-83DB759E539D}"/>
                  </a:ext>
                </a:extLst>
              </p:cNvPr>
              <p:cNvSpPr>
                <a:spLocks/>
              </p:cNvSpPr>
              <p:nvPr/>
            </p:nvSpPr>
            <p:spPr bwMode="auto">
              <a:xfrm rot="10800000">
                <a:off x="3447677" y="2114440"/>
                <a:ext cx="2198769" cy="2198765"/>
              </a:xfrm>
              <a:prstGeom prst="ellipse">
                <a:avLst/>
              </a:prstGeom>
              <a:solidFill>
                <a:schemeClr val="accent5">
                  <a:lumMod val="75000"/>
                </a:schemeClr>
              </a:solidFill>
              <a:ln w="25400">
                <a:solidFill>
                  <a:schemeClr val="accent1">
                    <a:lumMod val="75000"/>
                  </a:schemeClr>
                </a:solidFill>
              </a:ln>
              <a:effectLst>
                <a:outerShdw blurRad="254000" dist="114300" dir="2700000" algn="tl" rotWithShape="0">
                  <a:prstClr val="black">
                    <a:alpha val="25000"/>
                  </a:prstClr>
                </a:outerShdw>
              </a:effectLst>
            </p:spPr>
            <p:txBody>
              <a:bodyPr vert="horz" wrap="square" lIns="91440" tIns="45720" rIns="91440" bIns="45720" numCol="1" anchor="t" anchorCtr="0" compatLnSpc="1">
                <a:prstTxWarp prst="textNoShape">
                  <a:avLst/>
                </a:prstTxWarp>
              </a:bodyPr>
              <a:lstStyle/>
              <a:p>
                <a:endParaRPr lang="zh-CN" altLang="en-US" sz="1400" dirty="0">
                  <a:solidFill>
                    <a:prstClr val="black"/>
                  </a:solidFill>
                </a:endParaRPr>
              </a:p>
            </p:txBody>
          </p:sp>
        </p:grpSp>
        <p:sp>
          <p:nvSpPr>
            <p:cNvPr id="13" name="Freeform 18">
              <a:extLst>
                <a:ext uri="{FF2B5EF4-FFF2-40B4-BE49-F238E27FC236}">
                  <a16:creationId xmlns:a16="http://schemas.microsoft.com/office/drawing/2014/main" id="{32801C17-7298-462D-B9EA-59835461B3FC}"/>
                </a:ext>
              </a:extLst>
            </p:cNvPr>
            <p:cNvSpPr>
              <a:spLocks noChangeAspect="1" noEditPoints="1"/>
            </p:cNvSpPr>
            <p:nvPr/>
          </p:nvSpPr>
          <p:spPr bwMode="auto">
            <a:xfrm>
              <a:off x="7356190" y="2831801"/>
              <a:ext cx="594186" cy="712675"/>
            </a:xfrm>
            <a:custGeom>
              <a:avLst/>
              <a:gdLst>
                <a:gd name="T0" fmla="*/ 456 w 456"/>
                <a:gd name="T1" fmla="*/ 528 h 548"/>
                <a:gd name="T2" fmla="*/ 436 w 456"/>
                <a:gd name="T3" fmla="*/ 548 h 548"/>
                <a:gd name="T4" fmla="*/ 84 w 456"/>
                <a:gd name="T5" fmla="*/ 548 h 548"/>
                <a:gd name="T6" fmla="*/ 0 w 456"/>
                <a:gd name="T7" fmla="*/ 464 h 548"/>
                <a:gd name="T8" fmla="*/ 84 w 456"/>
                <a:gd name="T9" fmla="*/ 380 h 548"/>
                <a:gd name="T10" fmla="*/ 436 w 456"/>
                <a:gd name="T11" fmla="*/ 380 h 548"/>
                <a:gd name="T12" fmla="*/ 456 w 456"/>
                <a:gd name="T13" fmla="*/ 399 h 548"/>
                <a:gd name="T14" fmla="*/ 436 w 456"/>
                <a:gd name="T15" fmla="*/ 419 h 548"/>
                <a:gd name="T16" fmla="*/ 90 w 456"/>
                <a:gd name="T17" fmla="*/ 419 h 548"/>
                <a:gd name="T18" fmla="*/ 45 w 456"/>
                <a:gd name="T19" fmla="*/ 464 h 548"/>
                <a:gd name="T20" fmla="*/ 90 w 456"/>
                <a:gd name="T21" fmla="*/ 509 h 548"/>
                <a:gd name="T22" fmla="*/ 436 w 456"/>
                <a:gd name="T23" fmla="*/ 509 h 548"/>
                <a:gd name="T24" fmla="*/ 456 w 456"/>
                <a:gd name="T25" fmla="*/ 528 h 548"/>
                <a:gd name="T26" fmla="*/ 235 w 456"/>
                <a:gd name="T27" fmla="*/ 78 h 548"/>
                <a:gd name="T28" fmla="*/ 309 w 456"/>
                <a:gd name="T29" fmla="*/ 6 h 548"/>
                <a:gd name="T30" fmla="*/ 309 w 456"/>
                <a:gd name="T31" fmla="*/ 0 h 548"/>
                <a:gd name="T32" fmla="*/ 303 w 456"/>
                <a:gd name="T33" fmla="*/ 0 h 548"/>
                <a:gd name="T34" fmla="*/ 228 w 456"/>
                <a:gd name="T35" fmla="*/ 72 h 548"/>
                <a:gd name="T36" fmla="*/ 229 w 456"/>
                <a:gd name="T37" fmla="*/ 77 h 548"/>
                <a:gd name="T38" fmla="*/ 235 w 456"/>
                <a:gd name="T39" fmla="*/ 78 h 548"/>
                <a:gd name="T40" fmla="*/ 372 w 456"/>
                <a:gd name="T41" fmla="*/ 137 h 548"/>
                <a:gd name="T42" fmla="*/ 295 w 456"/>
                <a:gd name="T43" fmla="*/ 85 h 548"/>
                <a:gd name="T44" fmla="*/ 232 w 456"/>
                <a:gd name="T45" fmla="*/ 98 h 548"/>
                <a:gd name="T46" fmla="*/ 170 w 456"/>
                <a:gd name="T47" fmla="*/ 85 h 548"/>
                <a:gd name="T48" fmla="*/ 93 w 456"/>
                <a:gd name="T49" fmla="*/ 137 h 548"/>
                <a:gd name="T50" fmla="*/ 175 w 456"/>
                <a:gd name="T51" fmla="*/ 341 h 548"/>
                <a:gd name="T52" fmla="*/ 232 w 456"/>
                <a:gd name="T53" fmla="*/ 328 h 548"/>
                <a:gd name="T54" fmla="*/ 290 w 456"/>
                <a:gd name="T55" fmla="*/ 341 h 548"/>
                <a:gd name="T56" fmla="*/ 372 w 456"/>
                <a:gd name="T57" fmla="*/ 137 h 548"/>
                <a:gd name="T58" fmla="*/ 172 w 456"/>
                <a:gd name="T59" fmla="*/ 126 h 548"/>
                <a:gd name="T60" fmla="*/ 168 w 456"/>
                <a:gd name="T61" fmla="*/ 126 h 548"/>
                <a:gd name="T62" fmla="*/ 128 w 456"/>
                <a:gd name="T63" fmla="*/ 161 h 548"/>
                <a:gd name="T64" fmla="*/ 119 w 456"/>
                <a:gd name="T65" fmla="*/ 169 h 548"/>
                <a:gd name="T66" fmla="*/ 118 w 456"/>
                <a:gd name="T67" fmla="*/ 169 h 548"/>
                <a:gd name="T68" fmla="*/ 116 w 456"/>
                <a:gd name="T69" fmla="*/ 168 h 548"/>
                <a:gd name="T70" fmla="*/ 109 w 456"/>
                <a:gd name="T71" fmla="*/ 157 h 548"/>
                <a:gd name="T72" fmla="*/ 168 w 456"/>
                <a:gd name="T73" fmla="*/ 106 h 548"/>
                <a:gd name="T74" fmla="*/ 173 w 456"/>
                <a:gd name="T75" fmla="*/ 106 h 548"/>
                <a:gd name="T76" fmla="*/ 181 w 456"/>
                <a:gd name="T77" fmla="*/ 117 h 548"/>
                <a:gd name="T78" fmla="*/ 172 w 456"/>
                <a:gd name="T79" fmla="*/ 126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6" h="548">
                  <a:moveTo>
                    <a:pt x="456" y="528"/>
                  </a:moveTo>
                  <a:cubicBezTo>
                    <a:pt x="456" y="539"/>
                    <a:pt x="447" y="548"/>
                    <a:pt x="436" y="548"/>
                  </a:cubicBezTo>
                  <a:cubicBezTo>
                    <a:pt x="84" y="548"/>
                    <a:pt x="84" y="548"/>
                    <a:pt x="84" y="548"/>
                  </a:cubicBezTo>
                  <a:cubicBezTo>
                    <a:pt x="38" y="548"/>
                    <a:pt x="0" y="510"/>
                    <a:pt x="0" y="464"/>
                  </a:cubicBezTo>
                  <a:cubicBezTo>
                    <a:pt x="0" y="417"/>
                    <a:pt x="38" y="380"/>
                    <a:pt x="84" y="380"/>
                  </a:cubicBezTo>
                  <a:cubicBezTo>
                    <a:pt x="436" y="380"/>
                    <a:pt x="436" y="380"/>
                    <a:pt x="436" y="380"/>
                  </a:cubicBezTo>
                  <a:cubicBezTo>
                    <a:pt x="447" y="380"/>
                    <a:pt x="456" y="389"/>
                    <a:pt x="456" y="399"/>
                  </a:cubicBezTo>
                  <a:cubicBezTo>
                    <a:pt x="456" y="410"/>
                    <a:pt x="447" y="419"/>
                    <a:pt x="436" y="419"/>
                  </a:cubicBezTo>
                  <a:cubicBezTo>
                    <a:pt x="90" y="419"/>
                    <a:pt x="90" y="419"/>
                    <a:pt x="90" y="419"/>
                  </a:cubicBezTo>
                  <a:cubicBezTo>
                    <a:pt x="65" y="419"/>
                    <a:pt x="45" y="439"/>
                    <a:pt x="45" y="464"/>
                  </a:cubicBezTo>
                  <a:cubicBezTo>
                    <a:pt x="45" y="488"/>
                    <a:pt x="65" y="509"/>
                    <a:pt x="90" y="509"/>
                  </a:cubicBezTo>
                  <a:cubicBezTo>
                    <a:pt x="436" y="509"/>
                    <a:pt x="436" y="509"/>
                    <a:pt x="436" y="509"/>
                  </a:cubicBezTo>
                  <a:cubicBezTo>
                    <a:pt x="447" y="509"/>
                    <a:pt x="456" y="518"/>
                    <a:pt x="456" y="528"/>
                  </a:cubicBezTo>
                  <a:close/>
                  <a:moveTo>
                    <a:pt x="235" y="78"/>
                  </a:moveTo>
                  <a:cubicBezTo>
                    <a:pt x="276" y="78"/>
                    <a:pt x="309" y="45"/>
                    <a:pt x="309" y="6"/>
                  </a:cubicBezTo>
                  <a:cubicBezTo>
                    <a:pt x="309" y="4"/>
                    <a:pt x="309" y="2"/>
                    <a:pt x="309" y="0"/>
                  </a:cubicBezTo>
                  <a:cubicBezTo>
                    <a:pt x="307" y="0"/>
                    <a:pt x="305" y="0"/>
                    <a:pt x="303" y="0"/>
                  </a:cubicBezTo>
                  <a:cubicBezTo>
                    <a:pt x="262" y="0"/>
                    <a:pt x="228" y="32"/>
                    <a:pt x="228" y="72"/>
                  </a:cubicBezTo>
                  <a:cubicBezTo>
                    <a:pt x="228" y="74"/>
                    <a:pt x="228" y="76"/>
                    <a:pt x="229" y="77"/>
                  </a:cubicBezTo>
                  <a:cubicBezTo>
                    <a:pt x="231" y="78"/>
                    <a:pt x="233" y="78"/>
                    <a:pt x="235" y="78"/>
                  </a:cubicBezTo>
                  <a:close/>
                  <a:moveTo>
                    <a:pt x="372" y="137"/>
                  </a:moveTo>
                  <a:cubicBezTo>
                    <a:pt x="357" y="102"/>
                    <a:pt x="321" y="85"/>
                    <a:pt x="295" y="85"/>
                  </a:cubicBezTo>
                  <a:cubicBezTo>
                    <a:pt x="263" y="85"/>
                    <a:pt x="257" y="98"/>
                    <a:pt x="232" y="98"/>
                  </a:cubicBezTo>
                  <a:cubicBezTo>
                    <a:pt x="208" y="98"/>
                    <a:pt x="202" y="85"/>
                    <a:pt x="170" y="85"/>
                  </a:cubicBezTo>
                  <a:cubicBezTo>
                    <a:pt x="143" y="85"/>
                    <a:pt x="108" y="102"/>
                    <a:pt x="93" y="137"/>
                  </a:cubicBezTo>
                  <a:cubicBezTo>
                    <a:pt x="62" y="207"/>
                    <a:pt x="114" y="341"/>
                    <a:pt x="175" y="341"/>
                  </a:cubicBezTo>
                  <a:cubicBezTo>
                    <a:pt x="199" y="341"/>
                    <a:pt x="210" y="328"/>
                    <a:pt x="232" y="328"/>
                  </a:cubicBezTo>
                  <a:cubicBezTo>
                    <a:pt x="255" y="328"/>
                    <a:pt x="265" y="341"/>
                    <a:pt x="290" y="341"/>
                  </a:cubicBezTo>
                  <a:cubicBezTo>
                    <a:pt x="351" y="341"/>
                    <a:pt x="403" y="207"/>
                    <a:pt x="372" y="137"/>
                  </a:cubicBezTo>
                  <a:close/>
                  <a:moveTo>
                    <a:pt x="172" y="126"/>
                  </a:moveTo>
                  <a:cubicBezTo>
                    <a:pt x="170" y="126"/>
                    <a:pt x="169" y="126"/>
                    <a:pt x="168" y="126"/>
                  </a:cubicBezTo>
                  <a:cubicBezTo>
                    <a:pt x="154" y="126"/>
                    <a:pt x="132" y="138"/>
                    <a:pt x="128" y="161"/>
                  </a:cubicBezTo>
                  <a:cubicBezTo>
                    <a:pt x="127" y="165"/>
                    <a:pt x="123" y="169"/>
                    <a:pt x="119" y="169"/>
                  </a:cubicBezTo>
                  <a:cubicBezTo>
                    <a:pt x="118" y="169"/>
                    <a:pt x="118" y="169"/>
                    <a:pt x="118" y="169"/>
                  </a:cubicBezTo>
                  <a:cubicBezTo>
                    <a:pt x="118" y="169"/>
                    <a:pt x="117" y="169"/>
                    <a:pt x="116" y="168"/>
                  </a:cubicBezTo>
                  <a:cubicBezTo>
                    <a:pt x="111" y="167"/>
                    <a:pt x="108" y="162"/>
                    <a:pt x="109" y="157"/>
                  </a:cubicBezTo>
                  <a:cubicBezTo>
                    <a:pt x="115" y="125"/>
                    <a:pt x="144" y="106"/>
                    <a:pt x="168" y="106"/>
                  </a:cubicBezTo>
                  <a:cubicBezTo>
                    <a:pt x="170" y="106"/>
                    <a:pt x="171" y="106"/>
                    <a:pt x="173" y="106"/>
                  </a:cubicBezTo>
                  <a:cubicBezTo>
                    <a:pt x="178" y="107"/>
                    <a:pt x="182" y="112"/>
                    <a:pt x="181" y="117"/>
                  </a:cubicBezTo>
                  <a:cubicBezTo>
                    <a:pt x="181" y="122"/>
                    <a:pt x="177" y="126"/>
                    <a:pt x="172" y="1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dirty="0">
                <a:solidFill>
                  <a:schemeClr val="bg1"/>
                </a:solidFill>
                <a:latin typeface="微软雅黑 Light" panose="020B0502040204020203" pitchFamily="34" charset="-122"/>
                <a:ea typeface="微软雅黑 Light" panose="020B0502040204020203" pitchFamily="34" charset="-122"/>
              </a:endParaRPr>
            </a:p>
          </p:txBody>
        </p:sp>
      </p:grpSp>
      <p:grpSp>
        <p:nvGrpSpPr>
          <p:cNvPr id="18" name="组合 1">
            <a:extLst>
              <a:ext uri="{FF2B5EF4-FFF2-40B4-BE49-F238E27FC236}">
                <a16:creationId xmlns:a16="http://schemas.microsoft.com/office/drawing/2014/main" id="{0EDDAAA1-29B7-4481-9A05-D634F4BA22DA}"/>
              </a:ext>
            </a:extLst>
          </p:cNvPr>
          <p:cNvGrpSpPr/>
          <p:nvPr/>
        </p:nvGrpSpPr>
        <p:grpSpPr>
          <a:xfrm>
            <a:off x="1000125" y="2337883"/>
            <a:ext cx="2827543" cy="804826"/>
            <a:chOff x="2153902" y="1363363"/>
            <a:chExt cx="1870393" cy="729791"/>
          </a:xfrm>
          <a:solidFill>
            <a:schemeClr val="accent5">
              <a:lumMod val="60000"/>
              <a:lumOff val="40000"/>
            </a:schemeClr>
          </a:solidFill>
        </p:grpSpPr>
        <p:sp>
          <p:nvSpPr>
            <p:cNvPr id="19" name="五边形 22">
              <a:extLst>
                <a:ext uri="{FF2B5EF4-FFF2-40B4-BE49-F238E27FC236}">
                  <a16:creationId xmlns:a16="http://schemas.microsoft.com/office/drawing/2014/main" id="{5A334FB1-9D32-4ADE-B2FD-73D9C2C795B3}"/>
                </a:ext>
              </a:extLst>
            </p:cNvPr>
            <p:cNvSpPr/>
            <p:nvPr/>
          </p:nvSpPr>
          <p:spPr>
            <a:xfrm>
              <a:off x="2153902" y="1363363"/>
              <a:ext cx="1870393" cy="729791"/>
            </a:xfrm>
            <a:prstGeom prst="homePlate">
              <a:avLst>
                <a:gd name="adj" fmla="val 30537"/>
              </a:avLst>
            </a:prstGeom>
            <a:grpFill/>
            <a:ln w="19050">
              <a:no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a:solidFill>
                  <a:schemeClr val="bg1"/>
                </a:solidFill>
                <a:latin typeface="#9Slide03 SVNJustice League" panose="02000500000000000000" pitchFamily="2" charset="0"/>
                <a:cs typeface="+mn-ea"/>
              </a:endParaRPr>
            </a:p>
          </p:txBody>
        </p:sp>
        <p:sp>
          <p:nvSpPr>
            <p:cNvPr id="20" name="文本框 37">
              <a:extLst>
                <a:ext uri="{FF2B5EF4-FFF2-40B4-BE49-F238E27FC236}">
                  <a16:creationId xmlns:a16="http://schemas.microsoft.com/office/drawing/2014/main" id="{870B7909-F1C4-4A39-AC3D-2B56CF60220A}"/>
                </a:ext>
              </a:extLst>
            </p:cNvPr>
            <p:cNvSpPr txBox="1"/>
            <p:nvPr/>
          </p:nvSpPr>
          <p:spPr>
            <a:xfrm>
              <a:off x="2236980" y="1427751"/>
              <a:ext cx="1646269" cy="498866"/>
            </a:xfrm>
            <a:prstGeom prst="rect">
              <a:avLst/>
            </a:prstGeom>
            <a:grpFill/>
          </p:spPr>
          <p:txBody>
            <a:bodyPr wrap="square" rtlCol="0">
              <a:spAutoFit/>
            </a:bodyPr>
            <a:lstStyle/>
            <a:p>
              <a:pPr algn="ctr">
                <a:lnSpc>
                  <a:spcPct val="120000"/>
                </a:lnSpc>
              </a:pPr>
              <a:r>
                <a:rPr lang="en-US" altLang="zh-CN" sz="2800" b="1" dirty="0" err="1">
                  <a:solidFill>
                    <a:schemeClr val="accent1">
                      <a:lumMod val="75000"/>
                    </a:schemeClr>
                  </a:solidFill>
                  <a:latin typeface="Times New Roman" panose="02020603050405020304" pitchFamily="18" charset="0"/>
                  <a:cs typeface="Times New Roman" panose="02020603050405020304" pitchFamily="18" charset="0"/>
                </a:rPr>
                <a:t>Hiện</a:t>
              </a:r>
              <a:r>
                <a:rPr lang="en-US" altLang="zh-CN"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zh-CN" sz="2800" b="1" dirty="0" err="1">
                  <a:solidFill>
                    <a:schemeClr val="accent1">
                      <a:lumMod val="75000"/>
                    </a:schemeClr>
                  </a:solidFill>
                  <a:latin typeface="Times New Roman" panose="02020603050405020304" pitchFamily="18" charset="0"/>
                  <a:cs typeface="Times New Roman" panose="02020603050405020304" pitchFamily="18" charset="0"/>
                </a:rPr>
                <a:t>tượng</a:t>
              </a:r>
              <a:endParaRPr lang="zh-CN" altLang="en-US" sz="2800" b="1" dirty="0">
                <a:solidFill>
                  <a:schemeClr val="accent1">
                    <a:lumMod val="75000"/>
                  </a:schemeClr>
                </a:solidFill>
                <a:latin typeface="Times New Roman" panose="02020603050405020304" pitchFamily="18" charset="0"/>
                <a:cs typeface="Times New Roman" panose="02020603050405020304" pitchFamily="18" charset="0"/>
              </a:endParaRPr>
            </a:p>
          </p:txBody>
        </p:sp>
      </p:grpSp>
      <p:grpSp>
        <p:nvGrpSpPr>
          <p:cNvPr id="21" name="组合 5">
            <a:extLst>
              <a:ext uri="{FF2B5EF4-FFF2-40B4-BE49-F238E27FC236}">
                <a16:creationId xmlns:a16="http://schemas.microsoft.com/office/drawing/2014/main" id="{75222C6B-6852-4346-A51C-16D71DE42097}"/>
              </a:ext>
            </a:extLst>
          </p:cNvPr>
          <p:cNvGrpSpPr/>
          <p:nvPr/>
        </p:nvGrpSpPr>
        <p:grpSpPr>
          <a:xfrm>
            <a:off x="3736089" y="2337883"/>
            <a:ext cx="6891597" cy="825452"/>
            <a:chOff x="3905886" y="1363361"/>
            <a:chExt cx="4445506" cy="729789"/>
          </a:xfrm>
        </p:grpSpPr>
        <p:sp>
          <p:nvSpPr>
            <p:cNvPr id="22" name="任意多边形 26">
              <a:extLst>
                <a:ext uri="{FF2B5EF4-FFF2-40B4-BE49-F238E27FC236}">
                  <a16:creationId xmlns:a16="http://schemas.microsoft.com/office/drawing/2014/main" id="{8E989271-B20B-4CF9-9EC5-13A051E7FC87}"/>
                </a:ext>
              </a:extLst>
            </p:cNvPr>
            <p:cNvSpPr/>
            <p:nvPr/>
          </p:nvSpPr>
          <p:spPr>
            <a:xfrm>
              <a:off x="3905886" y="1363361"/>
              <a:ext cx="4385998" cy="729789"/>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no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345200"/>
                </a:solidFill>
                <a:latin typeface="#9Slide07 HLT Fall For You" panose="02000506000000020003" pitchFamily="2" charset="0"/>
                <a:cs typeface="+mn-ea"/>
              </a:endParaRPr>
            </a:p>
          </p:txBody>
        </p:sp>
        <p:sp>
          <p:nvSpPr>
            <p:cNvPr id="23" name="文本框 30">
              <a:extLst>
                <a:ext uri="{FF2B5EF4-FFF2-40B4-BE49-F238E27FC236}">
                  <a16:creationId xmlns:a16="http://schemas.microsoft.com/office/drawing/2014/main" id="{F0CEE529-EFAE-4CA4-862D-5319A9C5F0D2}"/>
                </a:ext>
              </a:extLst>
            </p:cNvPr>
            <p:cNvSpPr txBox="1"/>
            <p:nvPr/>
          </p:nvSpPr>
          <p:spPr>
            <a:xfrm>
              <a:off x="4157211" y="1492910"/>
              <a:ext cx="4194181" cy="398228"/>
            </a:xfrm>
            <a:prstGeom prst="rect">
              <a:avLst/>
            </a:prstGeom>
            <a:noFill/>
          </p:spPr>
          <p:txBody>
            <a:bodyPr wrap="square" rtlCol="0">
              <a:spAutoFit/>
            </a:bodyPr>
            <a:lstStyle/>
            <a:p>
              <a:r>
                <a:rPr lang="en-US" altLang="zh-CN" sz="2800" dirty="0" err="1">
                  <a:solidFill>
                    <a:schemeClr val="accent1">
                      <a:lumMod val="75000"/>
                    </a:schemeClr>
                  </a:solidFill>
                  <a:latin typeface="Times New Roman" panose="02020603050405020304" pitchFamily="18" charset="0"/>
                  <a:cs typeface="Times New Roman" panose="02020603050405020304" pitchFamily="18" charset="0"/>
                </a:rPr>
                <a:t>Xuất</a:t>
              </a:r>
              <a:r>
                <a:rPr lang="en-US" altLang="zh-CN" sz="2800" dirty="0">
                  <a:solidFill>
                    <a:schemeClr val="accent1">
                      <a:lumMod val="75000"/>
                    </a:schemeClr>
                  </a:solidFill>
                  <a:latin typeface="Times New Roman" panose="02020603050405020304" pitchFamily="18" charset="0"/>
                  <a:cs typeface="Times New Roman" panose="02020603050405020304" pitchFamily="18" charset="0"/>
                </a:rPr>
                <a:t> </a:t>
              </a:r>
              <a:r>
                <a:rPr lang="en-US" altLang="zh-CN" sz="2800" dirty="0" err="1">
                  <a:solidFill>
                    <a:schemeClr val="accent1">
                      <a:lumMod val="75000"/>
                    </a:schemeClr>
                  </a:solidFill>
                  <a:latin typeface="Times New Roman" panose="02020603050405020304" pitchFamily="18" charset="0"/>
                  <a:cs typeface="Times New Roman" panose="02020603050405020304" pitchFamily="18" charset="0"/>
                </a:rPr>
                <a:t>hiện</a:t>
              </a:r>
              <a:r>
                <a:rPr lang="en-US" altLang="zh-CN" sz="2800" dirty="0">
                  <a:solidFill>
                    <a:schemeClr val="accent1">
                      <a:lumMod val="75000"/>
                    </a:schemeClr>
                  </a:solidFill>
                  <a:latin typeface="Times New Roman" panose="02020603050405020304" pitchFamily="18" charset="0"/>
                  <a:cs typeface="Times New Roman" panose="02020603050405020304" pitchFamily="18" charset="0"/>
                </a:rPr>
                <a:t> </a:t>
              </a:r>
              <a:r>
                <a:rPr lang="en-US" altLang="zh-CN" sz="2800" dirty="0" err="1">
                  <a:solidFill>
                    <a:schemeClr val="accent1">
                      <a:lumMod val="75000"/>
                    </a:schemeClr>
                  </a:solidFill>
                  <a:latin typeface="Times New Roman" panose="02020603050405020304" pitchFamily="18" charset="0"/>
                  <a:cs typeface="Times New Roman" panose="02020603050405020304" pitchFamily="18" charset="0"/>
                </a:rPr>
                <a:t>chất</a:t>
              </a:r>
              <a:r>
                <a:rPr lang="en-US" altLang="zh-CN" sz="2800" dirty="0">
                  <a:solidFill>
                    <a:schemeClr val="accent1">
                      <a:lumMod val="75000"/>
                    </a:schemeClr>
                  </a:solidFill>
                  <a:latin typeface="Times New Roman" panose="02020603050405020304" pitchFamily="18" charset="0"/>
                  <a:cs typeface="Times New Roman" panose="02020603050405020304" pitchFamily="18" charset="0"/>
                </a:rPr>
                <a:t> </a:t>
              </a:r>
              <a:r>
                <a:rPr lang="en-US" altLang="zh-CN" sz="2800" dirty="0" err="1">
                  <a:solidFill>
                    <a:schemeClr val="accent1">
                      <a:lumMod val="75000"/>
                    </a:schemeClr>
                  </a:solidFill>
                  <a:latin typeface="Times New Roman" panose="02020603050405020304" pitchFamily="18" charset="0"/>
                  <a:cs typeface="Times New Roman" panose="02020603050405020304" pitchFamily="18" charset="0"/>
                </a:rPr>
                <a:t>rắn</a:t>
              </a:r>
              <a:r>
                <a:rPr lang="en-US" altLang="zh-CN" sz="2800" dirty="0">
                  <a:solidFill>
                    <a:schemeClr val="accent1">
                      <a:lumMod val="75000"/>
                    </a:schemeClr>
                  </a:solidFill>
                  <a:latin typeface="Times New Roman" panose="02020603050405020304" pitchFamily="18" charset="0"/>
                  <a:cs typeface="Times New Roman" panose="02020603050405020304" pitchFamily="18" charset="0"/>
                </a:rPr>
                <a:t> </a:t>
              </a:r>
              <a:r>
                <a:rPr lang="en-US" altLang="zh-CN" sz="2800" dirty="0" err="1">
                  <a:solidFill>
                    <a:schemeClr val="accent1">
                      <a:lumMod val="75000"/>
                    </a:schemeClr>
                  </a:solidFill>
                  <a:latin typeface="Times New Roman" panose="02020603050405020304" pitchFamily="18" charset="0"/>
                  <a:cs typeface="Times New Roman" panose="02020603050405020304" pitchFamily="18" charset="0"/>
                </a:rPr>
                <a:t>màu</a:t>
              </a:r>
              <a:r>
                <a:rPr lang="en-US" altLang="zh-CN" sz="2800" dirty="0">
                  <a:solidFill>
                    <a:schemeClr val="accent1">
                      <a:lumMod val="75000"/>
                    </a:schemeClr>
                  </a:solidFill>
                  <a:latin typeface="Times New Roman" panose="02020603050405020304" pitchFamily="18" charset="0"/>
                  <a:cs typeface="Times New Roman" panose="02020603050405020304" pitchFamily="18" charset="0"/>
                </a:rPr>
                <a:t> </a:t>
              </a:r>
              <a:r>
                <a:rPr lang="en-US" altLang="zh-CN" sz="2800" dirty="0" err="1">
                  <a:solidFill>
                    <a:schemeClr val="accent1">
                      <a:lumMod val="75000"/>
                    </a:schemeClr>
                  </a:solidFill>
                  <a:latin typeface="Times New Roman" panose="02020603050405020304" pitchFamily="18" charset="0"/>
                  <a:cs typeface="Times New Roman" panose="02020603050405020304" pitchFamily="18" charset="0"/>
                </a:rPr>
                <a:t>xanh</a:t>
              </a:r>
              <a:r>
                <a:rPr lang="en-US" altLang="zh-CN" sz="2800" dirty="0">
                  <a:solidFill>
                    <a:schemeClr val="accent1">
                      <a:lumMod val="75000"/>
                    </a:schemeClr>
                  </a:solidFill>
                  <a:latin typeface="Times New Roman" panose="02020603050405020304" pitchFamily="18" charset="0"/>
                  <a:cs typeface="Times New Roman" panose="02020603050405020304" pitchFamily="18" charset="0"/>
                </a:rPr>
                <a:t> lam</a:t>
              </a:r>
              <a:endParaRPr lang="zh-CN" altLang="en-US" sz="2800" dirty="0">
                <a:solidFill>
                  <a:schemeClr val="accent1">
                    <a:lumMod val="75000"/>
                  </a:schemeClr>
                </a:solidFill>
                <a:latin typeface="Times New Roman" panose="02020603050405020304" pitchFamily="18" charset="0"/>
                <a:cs typeface="Times New Roman" panose="02020603050405020304" pitchFamily="18" charset="0"/>
              </a:endParaRPr>
            </a:p>
          </p:txBody>
        </p:sp>
      </p:grpSp>
      <p:grpSp>
        <p:nvGrpSpPr>
          <p:cNvPr id="24" name="组合 1">
            <a:extLst>
              <a:ext uri="{FF2B5EF4-FFF2-40B4-BE49-F238E27FC236}">
                <a16:creationId xmlns:a16="http://schemas.microsoft.com/office/drawing/2014/main" id="{1ADA278E-7C77-49CB-A701-69567E04C9E5}"/>
              </a:ext>
            </a:extLst>
          </p:cNvPr>
          <p:cNvGrpSpPr/>
          <p:nvPr/>
        </p:nvGrpSpPr>
        <p:grpSpPr>
          <a:xfrm>
            <a:off x="1025808" y="4795367"/>
            <a:ext cx="2827543" cy="1062507"/>
            <a:chOff x="2153902" y="1363363"/>
            <a:chExt cx="1870393" cy="729791"/>
          </a:xfrm>
          <a:solidFill>
            <a:schemeClr val="accent5">
              <a:lumMod val="60000"/>
              <a:lumOff val="40000"/>
            </a:schemeClr>
          </a:solidFill>
        </p:grpSpPr>
        <p:sp>
          <p:nvSpPr>
            <p:cNvPr id="25" name="五边形 22">
              <a:extLst>
                <a:ext uri="{FF2B5EF4-FFF2-40B4-BE49-F238E27FC236}">
                  <a16:creationId xmlns:a16="http://schemas.microsoft.com/office/drawing/2014/main" id="{4690C3C8-03B2-4E14-932D-CC87582B080F}"/>
                </a:ext>
              </a:extLst>
            </p:cNvPr>
            <p:cNvSpPr/>
            <p:nvPr/>
          </p:nvSpPr>
          <p:spPr>
            <a:xfrm>
              <a:off x="2153902" y="1363363"/>
              <a:ext cx="1870393" cy="729791"/>
            </a:xfrm>
            <a:prstGeom prst="homePlate">
              <a:avLst>
                <a:gd name="adj" fmla="val 30537"/>
              </a:avLst>
            </a:prstGeom>
            <a:grpFill/>
            <a:ln w="19050">
              <a:no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a:solidFill>
                  <a:schemeClr val="bg1"/>
                </a:solidFill>
                <a:latin typeface="#9Slide03 SVNJustice League" panose="02000500000000000000" pitchFamily="2" charset="0"/>
                <a:cs typeface="+mn-ea"/>
              </a:endParaRPr>
            </a:p>
          </p:txBody>
        </p:sp>
        <p:sp>
          <p:nvSpPr>
            <p:cNvPr id="26" name="文本框 37">
              <a:extLst>
                <a:ext uri="{FF2B5EF4-FFF2-40B4-BE49-F238E27FC236}">
                  <a16:creationId xmlns:a16="http://schemas.microsoft.com/office/drawing/2014/main" id="{CFE150A3-5A56-4D11-9F27-0A6C6BCF7FD4}"/>
                </a:ext>
              </a:extLst>
            </p:cNvPr>
            <p:cNvSpPr txBox="1"/>
            <p:nvPr/>
          </p:nvSpPr>
          <p:spPr>
            <a:xfrm>
              <a:off x="2270847" y="1508304"/>
              <a:ext cx="1542503" cy="387564"/>
            </a:xfrm>
            <a:prstGeom prst="rect">
              <a:avLst/>
            </a:prstGeom>
            <a:grpFill/>
          </p:spPr>
          <p:txBody>
            <a:bodyPr wrap="square" rtlCol="0">
              <a:spAutoFit/>
            </a:bodyPr>
            <a:lstStyle/>
            <a:p>
              <a:pPr algn="ctr">
                <a:lnSpc>
                  <a:spcPct val="120000"/>
                </a:lnSpc>
              </a:pPr>
              <a:r>
                <a:rPr lang="en-US" altLang="zh-CN" sz="2800" b="1" dirty="0" err="1">
                  <a:solidFill>
                    <a:schemeClr val="accent1">
                      <a:lumMod val="75000"/>
                    </a:schemeClr>
                  </a:solidFill>
                  <a:latin typeface="Times New Roman" panose="02020603050405020304" pitchFamily="18" charset="0"/>
                  <a:cs typeface="Times New Roman" panose="02020603050405020304" pitchFamily="18" charset="0"/>
                </a:rPr>
                <a:t>Nhận</a:t>
              </a:r>
              <a:r>
                <a:rPr lang="en-US" altLang="zh-CN"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zh-CN" sz="2800" b="1" dirty="0" err="1">
                  <a:solidFill>
                    <a:schemeClr val="accent1">
                      <a:lumMod val="75000"/>
                    </a:schemeClr>
                  </a:solidFill>
                  <a:latin typeface="Times New Roman" panose="02020603050405020304" pitchFamily="18" charset="0"/>
                  <a:cs typeface="Times New Roman" panose="02020603050405020304" pitchFamily="18" charset="0"/>
                </a:rPr>
                <a:t>xét</a:t>
              </a:r>
              <a:endParaRPr lang="zh-CN" altLang="en-US" sz="2800" b="1" dirty="0">
                <a:solidFill>
                  <a:schemeClr val="accent1">
                    <a:lumMod val="75000"/>
                  </a:schemeClr>
                </a:solidFill>
                <a:latin typeface="Times New Roman" panose="02020603050405020304" pitchFamily="18" charset="0"/>
                <a:cs typeface="Times New Roman" panose="02020603050405020304" pitchFamily="18" charset="0"/>
              </a:endParaRPr>
            </a:p>
          </p:txBody>
        </p:sp>
      </p:grpSp>
      <p:grpSp>
        <p:nvGrpSpPr>
          <p:cNvPr id="27" name="组合 5">
            <a:extLst>
              <a:ext uri="{FF2B5EF4-FFF2-40B4-BE49-F238E27FC236}">
                <a16:creationId xmlns:a16="http://schemas.microsoft.com/office/drawing/2014/main" id="{ADF221B6-7482-48AC-BB1C-EE7500AD3874}"/>
              </a:ext>
            </a:extLst>
          </p:cNvPr>
          <p:cNvGrpSpPr/>
          <p:nvPr/>
        </p:nvGrpSpPr>
        <p:grpSpPr>
          <a:xfrm>
            <a:off x="3736089" y="4848599"/>
            <a:ext cx="6876348" cy="1179118"/>
            <a:chOff x="3905886" y="1363361"/>
            <a:chExt cx="4435670" cy="868405"/>
          </a:xfrm>
        </p:grpSpPr>
        <p:sp>
          <p:nvSpPr>
            <p:cNvPr id="28" name="任意多边形 26">
              <a:extLst>
                <a:ext uri="{FF2B5EF4-FFF2-40B4-BE49-F238E27FC236}">
                  <a16:creationId xmlns:a16="http://schemas.microsoft.com/office/drawing/2014/main" id="{55B4893B-0327-4741-BE37-CA540A8FD96C}"/>
                </a:ext>
              </a:extLst>
            </p:cNvPr>
            <p:cNvSpPr/>
            <p:nvPr/>
          </p:nvSpPr>
          <p:spPr>
            <a:xfrm>
              <a:off x="3905886" y="1363361"/>
              <a:ext cx="4385998" cy="729789"/>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no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345200"/>
                </a:solidFill>
                <a:latin typeface="#9Slide07 HLT Fall For You" panose="02000506000000020003" pitchFamily="2" charset="0"/>
                <a:cs typeface="+mn-ea"/>
              </a:endParaRPr>
            </a:p>
          </p:txBody>
        </p:sp>
        <p:sp>
          <p:nvSpPr>
            <p:cNvPr id="29" name="文本框 30">
              <a:extLst>
                <a:ext uri="{FF2B5EF4-FFF2-40B4-BE49-F238E27FC236}">
                  <a16:creationId xmlns:a16="http://schemas.microsoft.com/office/drawing/2014/main" id="{005DA3C5-E652-4B7F-B865-7DECF755E14B}"/>
                </a:ext>
              </a:extLst>
            </p:cNvPr>
            <p:cNvSpPr txBox="1"/>
            <p:nvPr/>
          </p:nvSpPr>
          <p:spPr>
            <a:xfrm>
              <a:off x="4147375" y="1363361"/>
              <a:ext cx="4194181" cy="868405"/>
            </a:xfrm>
            <a:prstGeom prst="rect">
              <a:avLst/>
            </a:prstGeom>
            <a:noFill/>
          </p:spPr>
          <p:txBody>
            <a:bodyPr wrap="square" rtlCol="0">
              <a:spAutoFit/>
            </a:bodyPr>
            <a:lstStyle/>
            <a:p>
              <a:r>
                <a:rPr lang="en-US" altLang="zh-CN" sz="2800" dirty="0" err="1">
                  <a:solidFill>
                    <a:schemeClr val="accent1">
                      <a:lumMod val="75000"/>
                    </a:schemeClr>
                  </a:solidFill>
                  <a:latin typeface="Times New Roman" panose="02020603050405020304" pitchFamily="18" charset="0"/>
                  <a:cs typeface="Times New Roman" panose="02020603050405020304" pitchFamily="18" charset="0"/>
                </a:rPr>
                <a:t>Tổng</a:t>
              </a:r>
              <a:r>
                <a:rPr lang="en-US" altLang="zh-CN" sz="2800" dirty="0">
                  <a:solidFill>
                    <a:schemeClr val="accent1">
                      <a:lumMod val="75000"/>
                    </a:schemeClr>
                  </a:solidFill>
                  <a:latin typeface="Times New Roman" panose="02020603050405020304" pitchFamily="18" charset="0"/>
                  <a:cs typeface="Times New Roman" panose="02020603050405020304" pitchFamily="18" charset="0"/>
                </a:rPr>
                <a:t> </a:t>
              </a:r>
              <a:r>
                <a:rPr lang="en-US" altLang="zh-CN" sz="2800" dirty="0" err="1">
                  <a:solidFill>
                    <a:schemeClr val="accent1">
                      <a:lumMod val="75000"/>
                    </a:schemeClr>
                  </a:solidFill>
                  <a:latin typeface="Times New Roman" panose="02020603050405020304" pitchFamily="18" charset="0"/>
                  <a:cs typeface="Times New Roman" panose="02020603050405020304" pitchFamily="18" charset="0"/>
                </a:rPr>
                <a:t>khối</a:t>
              </a:r>
              <a:r>
                <a:rPr lang="en-US" altLang="zh-CN" sz="2800" dirty="0">
                  <a:solidFill>
                    <a:schemeClr val="accent1">
                      <a:lumMod val="75000"/>
                    </a:schemeClr>
                  </a:solidFill>
                  <a:latin typeface="Times New Roman" panose="02020603050405020304" pitchFamily="18" charset="0"/>
                  <a:cs typeface="Times New Roman" panose="02020603050405020304" pitchFamily="18" charset="0"/>
                </a:rPr>
                <a:t> </a:t>
              </a:r>
              <a:r>
                <a:rPr lang="en-US" altLang="zh-CN" sz="2800" dirty="0" err="1">
                  <a:solidFill>
                    <a:schemeClr val="accent1">
                      <a:lumMod val="75000"/>
                    </a:schemeClr>
                  </a:solidFill>
                  <a:latin typeface="Times New Roman" panose="02020603050405020304" pitchFamily="18" charset="0"/>
                  <a:cs typeface="Times New Roman" panose="02020603050405020304" pitchFamily="18" charset="0"/>
                </a:rPr>
                <a:t>lượng</a:t>
              </a:r>
              <a:r>
                <a:rPr lang="en-US" altLang="zh-CN" sz="2800" dirty="0">
                  <a:solidFill>
                    <a:schemeClr val="accent1">
                      <a:lumMod val="75000"/>
                    </a:schemeClr>
                  </a:solidFill>
                  <a:latin typeface="Times New Roman" panose="02020603050405020304" pitchFamily="18" charset="0"/>
                  <a:cs typeface="Times New Roman" panose="02020603050405020304" pitchFamily="18" charset="0"/>
                </a:rPr>
                <a:t> </a:t>
              </a:r>
              <a:r>
                <a:rPr lang="en-US" altLang="zh-CN" sz="2800" dirty="0" err="1">
                  <a:solidFill>
                    <a:schemeClr val="accent1">
                      <a:lumMod val="75000"/>
                    </a:schemeClr>
                  </a:solidFill>
                  <a:latin typeface="Times New Roman" panose="02020603050405020304" pitchFamily="18" charset="0"/>
                  <a:cs typeface="Times New Roman" panose="02020603050405020304" pitchFamily="18" charset="0"/>
                </a:rPr>
                <a:t>của</a:t>
              </a:r>
              <a:r>
                <a:rPr lang="en-US" altLang="zh-CN" sz="2800" dirty="0">
                  <a:solidFill>
                    <a:schemeClr val="accent1">
                      <a:lumMod val="75000"/>
                    </a:schemeClr>
                  </a:solidFill>
                  <a:latin typeface="Times New Roman" panose="02020603050405020304" pitchFamily="18" charset="0"/>
                  <a:cs typeface="Times New Roman" panose="02020603050405020304" pitchFamily="18" charset="0"/>
                </a:rPr>
                <a:t> </a:t>
              </a:r>
              <a:r>
                <a:rPr lang="en-US" altLang="zh-CN" sz="2800" dirty="0" err="1">
                  <a:solidFill>
                    <a:schemeClr val="accent1">
                      <a:lumMod val="75000"/>
                    </a:schemeClr>
                  </a:solidFill>
                  <a:latin typeface="Times New Roman" panose="02020603050405020304" pitchFamily="18" charset="0"/>
                  <a:cs typeface="Times New Roman" panose="02020603050405020304" pitchFamily="18" charset="0"/>
                </a:rPr>
                <a:t>các</a:t>
              </a:r>
              <a:r>
                <a:rPr lang="en-US" altLang="zh-CN" sz="2800" dirty="0">
                  <a:solidFill>
                    <a:schemeClr val="accent1">
                      <a:lumMod val="75000"/>
                    </a:schemeClr>
                  </a:solidFill>
                  <a:latin typeface="Times New Roman" panose="02020603050405020304" pitchFamily="18" charset="0"/>
                  <a:cs typeface="Times New Roman" panose="02020603050405020304" pitchFamily="18" charset="0"/>
                </a:rPr>
                <a:t> </a:t>
              </a:r>
              <a:r>
                <a:rPr lang="en-US" altLang="zh-CN" sz="2800" dirty="0" err="1">
                  <a:solidFill>
                    <a:schemeClr val="accent1">
                      <a:lumMod val="75000"/>
                    </a:schemeClr>
                  </a:solidFill>
                  <a:latin typeface="Times New Roman" panose="02020603050405020304" pitchFamily="18" charset="0"/>
                  <a:cs typeface="Times New Roman" panose="02020603050405020304" pitchFamily="18" charset="0"/>
                </a:rPr>
                <a:t>chất</a:t>
              </a:r>
              <a:r>
                <a:rPr lang="en-US" altLang="zh-CN" sz="2800" dirty="0">
                  <a:solidFill>
                    <a:schemeClr val="accent1">
                      <a:lumMod val="75000"/>
                    </a:schemeClr>
                  </a:solidFill>
                  <a:latin typeface="Times New Roman" panose="02020603050405020304" pitchFamily="18" charset="0"/>
                  <a:cs typeface="Times New Roman" panose="02020603050405020304" pitchFamily="18" charset="0"/>
                </a:rPr>
                <a:t> </a:t>
              </a:r>
              <a:r>
                <a:rPr lang="en-US" altLang="zh-CN" sz="2800" dirty="0" err="1">
                  <a:solidFill>
                    <a:schemeClr val="accent1">
                      <a:lumMod val="75000"/>
                    </a:schemeClr>
                  </a:solidFill>
                  <a:latin typeface="Times New Roman" panose="02020603050405020304" pitchFamily="18" charset="0"/>
                  <a:cs typeface="Times New Roman" panose="02020603050405020304" pitchFamily="18" charset="0"/>
                </a:rPr>
                <a:t>trước</a:t>
              </a:r>
              <a:r>
                <a:rPr lang="en-US" altLang="zh-CN" sz="2800" dirty="0">
                  <a:solidFill>
                    <a:schemeClr val="accent1">
                      <a:lumMod val="75000"/>
                    </a:schemeClr>
                  </a:solidFill>
                  <a:latin typeface="Times New Roman" panose="02020603050405020304" pitchFamily="18" charset="0"/>
                  <a:cs typeface="Times New Roman" panose="02020603050405020304" pitchFamily="18" charset="0"/>
                </a:rPr>
                <a:t> </a:t>
              </a:r>
              <a:r>
                <a:rPr lang="en-US" altLang="zh-CN" sz="2800" dirty="0" err="1">
                  <a:solidFill>
                    <a:schemeClr val="accent1">
                      <a:lumMod val="75000"/>
                    </a:schemeClr>
                  </a:solidFill>
                  <a:latin typeface="Times New Roman" panose="02020603050405020304" pitchFamily="18" charset="0"/>
                  <a:cs typeface="Times New Roman" panose="02020603050405020304" pitchFamily="18" charset="0"/>
                </a:rPr>
                <a:t>và</a:t>
              </a:r>
              <a:r>
                <a:rPr lang="en-US" altLang="zh-CN" sz="2800" dirty="0">
                  <a:solidFill>
                    <a:schemeClr val="accent1">
                      <a:lumMod val="75000"/>
                    </a:schemeClr>
                  </a:solidFill>
                  <a:latin typeface="Times New Roman" panose="02020603050405020304" pitchFamily="18" charset="0"/>
                  <a:cs typeface="Times New Roman" panose="02020603050405020304" pitchFamily="18" charset="0"/>
                </a:rPr>
                <a:t> </a:t>
              </a:r>
              <a:r>
                <a:rPr lang="en-US" altLang="zh-CN" sz="2800" dirty="0" err="1">
                  <a:solidFill>
                    <a:schemeClr val="accent1">
                      <a:lumMod val="75000"/>
                    </a:schemeClr>
                  </a:solidFill>
                  <a:latin typeface="Times New Roman" panose="02020603050405020304" pitchFamily="18" charset="0"/>
                  <a:cs typeface="Times New Roman" panose="02020603050405020304" pitchFamily="18" charset="0"/>
                </a:rPr>
                <a:t>sau</a:t>
              </a:r>
              <a:r>
                <a:rPr lang="en-US" altLang="zh-CN" sz="2800" dirty="0">
                  <a:solidFill>
                    <a:schemeClr val="accent1">
                      <a:lumMod val="75000"/>
                    </a:schemeClr>
                  </a:solidFill>
                  <a:latin typeface="Times New Roman" panose="02020603050405020304" pitchFamily="18" charset="0"/>
                  <a:cs typeface="Times New Roman" panose="02020603050405020304" pitchFamily="18" charset="0"/>
                </a:rPr>
                <a:t> </a:t>
              </a:r>
              <a:r>
                <a:rPr lang="en-US" altLang="zh-CN" sz="2800" dirty="0" err="1">
                  <a:solidFill>
                    <a:schemeClr val="accent1">
                      <a:lumMod val="75000"/>
                    </a:schemeClr>
                  </a:solidFill>
                  <a:latin typeface="Times New Roman" panose="02020603050405020304" pitchFamily="18" charset="0"/>
                  <a:cs typeface="Times New Roman" panose="02020603050405020304" pitchFamily="18" charset="0"/>
                </a:rPr>
                <a:t>phản</a:t>
              </a:r>
              <a:r>
                <a:rPr lang="en-US" altLang="zh-CN" sz="2800" dirty="0">
                  <a:solidFill>
                    <a:schemeClr val="accent1">
                      <a:lumMod val="75000"/>
                    </a:schemeClr>
                  </a:solidFill>
                  <a:latin typeface="Times New Roman" panose="02020603050405020304" pitchFamily="18" charset="0"/>
                  <a:cs typeface="Times New Roman" panose="02020603050405020304" pitchFamily="18" charset="0"/>
                </a:rPr>
                <a:t> </a:t>
              </a:r>
              <a:r>
                <a:rPr lang="en-US" altLang="zh-CN" sz="2800" dirty="0" err="1">
                  <a:solidFill>
                    <a:schemeClr val="accent1">
                      <a:lumMod val="75000"/>
                    </a:schemeClr>
                  </a:solidFill>
                  <a:latin typeface="Times New Roman" panose="02020603050405020304" pitchFamily="18" charset="0"/>
                  <a:cs typeface="Times New Roman" panose="02020603050405020304" pitchFamily="18" charset="0"/>
                </a:rPr>
                <a:t>ứng</a:t>
              </a:r>
              <a:r>
                <a:rPr lang="en-US" altLang="zh-CN" sz="2800" dirty="0">
                  <a:solidFill>
                    <a:schemeClr val="accent1">
                      <a:lumMod val="75000"/>
                    </a:schemeClr>
                  </a:solidFill>
                  <a:latin typeface="Times New Roman" panose="02020603050405020304" pitchFamily="18" charset="0"/>
                  <a:cs typeface="Times New Roman" panose="02020603050405020304" pitchFamily="18" charset="0"/>
                </a:rPr>
                <a:t> </a:t>
              </a:r>
              <a:r>
                <a:rPr lang="en-US" altLang="zh-CN" sz="2800" dirty="0" err="1">
                  <a:solidFill>
                    <a:schemeClr val="accent1">
                      <a:lumMod val="75000"/>
                    </a:schemeClr>
                  </a:solidFill>
                  <a:latin typeface="Times New Roman" panose="02020603050405020304" pitchFamily="18" charset="0"/>
                  <a:cs typeface="Times New Roman" panose="02020603050405020304" pitchFamily="18" charset="0"/>
                </a:rPr>
                <a:t>không</a:t>
              </a:r>
              <a:r>
                <a:rPr lang="en-US" altLang="zh-CN" sz="2800" dirty="0">
                  <a:solidFill>
                    <a:schemeClr val="accent1">
                      <a:lumMod val="75000"/>
                    </a:schemeClr>
                  </a:solidFill>
                  <a:latin typeface="Times New Roman" panose="02020603050405020304" pitchFamily="18" charset="0"/>
                  <a:cs typeface="Times New Roman" panose="02020603050405020304" pitchFamily="18" charset="0"/>
                </a:rPr>
                <a:t> </a:t>
              </a:r>
              <a:r>
                <a:rPr lang="en-US" altLang="zh-CN" sz="2800" dirty="0" err="1">
                  <a:solidFill>
                    <a:schemeClr val="accent1">
                      <a:lumMod val="75000"/>
                    </a:schemeClr>
                  </a:solidFill>
                  <a:latin typeface="Times New Roman" panose="02020603050405020304" pitchFamily="18" charset="0"/>
                  <a:cs typeface="Times New Roman" panose="02020603050405020304" pitchFamily="18" charset="0"/>
                </a:rPr>
                <a:t>thay</a:t>
              </a:r>
              <a:r>
                <a:rPr lang="en-US" altLang="zh-CN" sz="2800" dirty="0">
                  <a:solidFill>
                    <a:schemeClr val="accent1">
                      <a:lumMod val="75000"/>
                    </a:schemeClr>
                  </a:solidFill>
                  <a:latin typeface="Times New Roman" panose="02020603050405020304" pitchFamily="18" charset="0"/>
                  <a:cs typeface="Times New Roman" panose="02020603050405020304" pitchFamily="18" charset="0"/>
                </a:rPr>
                <a:t> </a:t>
              </a:r>
              <a:r>
                <a:rPr lang="en-US" altLang="zh-CN" sz="2800" dirty="0" err="1">
                  <a:solidFill>
                    <a:schemeClr val="accent1">
                      <a:lumMod val="75000"/>
                    </a:schemeClr>
                  </a:solidFill>
                  <a:latin typeface="Times New Roman" panose="02020603050405020304" pitchFamily="18" charset="0"/>
                  <a:cs typeface="Times New Roman" panose="02020603050405020304" pitchFamily="18" charset="0"/>
                </a:rPr>
                <a:t>đổi</a:t>
              </a:r>
              <a:r>
                <a:rPr lang="en-US" altLang="zh-CN" sz="2800" dirty="0">
                  <a:solidFill>
                    <a:schemeClr val="accent1">
                      <a:lumMod val="75000"/>
                    </a:schemeClr>
                  </a:solidFill>
                  <a:latin typeface="Times New Roman" panose="02020603050405020304" pitchFamily="18" charset="0"/>
                  <a:cs typeface="Times New Roman" panose="02020603050405020304" pitchFamily="18" charset="0"/>
                </a:rPr>
                <a:t>.</a:t>
              </a:r>
              <a:endParaRPr lang="zh-CN" altLang="en-US" sz="2800" dirty="0">
                <a:solidFill>
                  <a:schemeClr val="accent1">
                    <a:lumMod val="75000"/>
                  </a:schemeClr>
                </a:solidFill>
                <a:latin typeface="Times New Roman" panose="02020603050405020304" pitchFamily="18" charset="0"/>
                <a:cs typeface="Times New Roman" panose="02020603050405020304" pitchFamily="18" charset="0"/>
              </a:endParaRPr>
            </a:p>
          </p:txBody>
        </p:sp>
      </p:grpSp>
      <p:grpSp>
        <p:nvGrpSpPr>
          <p:cNvPr id="30" name="组合 1">
            <a:extLst>
              <a:ext uri="{FF2B5EF4-FFF2-40B4-BE49-F238E27FC236}">
                <a16:creationId xmlns:a16="http://schemas.microsoft.com/office/drawing/2014/main" id="{6E836620-6AA4-46F6-A810-F006564738A5}"/>
              </a:ext>
            </a:extLst>
          </p:cNvPr>
          <p:cNvGrpSpPr/>
          <p:nvPr/>
        </p:nvGrpSpPr>
        <p:grpSpPr>
          <a:xfrm>
            <a:off x="1000126" y="3469248"/>
            <a:ext cx="2827543" cy="944582"/>
            <a:chOff x="2153902" y="1363363"/>
            <a:chExt cx="1870393" cy="1289602"/>
          </a:xfrm>
          <a:solidFill>
            <a:schemeClr val="accent5">
              <a:lumMod val="60000"/>
              <a:lumOff val="40000"/>
            </a:schemeClr>
          </a:solidFill>
        </p:grpSpPr>
        <p:sp>
          <p:nvSpPr>
            <p:cNvPr id="31" name="五边形 22">
              <a:extLst>
                <a:ext uri="{FF2B5EF4-FFF2-40B4-BE49-F238E27FC236}">
                  <a16:creationId xmlns:a16="http://schemas.microsoft.com/office/drawing/2014/main" id="{32DF062D-480D-4E9A-A970-7CECF092DDD3}"/>
                </a:ext>
              </a:extLst>
            </p:cNvPr>
            <p:cNvSpPr/>
            <p:nvPr/>
          </p:nvSpPr>
          <p:spPr>
            <a:xfrm>
              <a:off x="2153902" y="1363363"/>
              <a:ext cx="1870393" cy="1289602"/>
            </a:xfrm>
            <a:prstGeom prst="homePlate">
              <a:avLst>
                <a:gd name="adj" fmla="val 30537"/>
              </a:avLst>
            </a:prstGeom>
            <a:grpFill/>
            <a:ln w="19050">
              <a:no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a:solidFill>
                  <a:schemeClr val="bg1"/>
                </a:solidFill>
                <a:latin typeface="#9Slide03 SVNJustice League" panose="02000500000000000000" pitchFamily="2" charset="0"/>
                <a:cs typeface="+mn-ea"/>
              </a:endParaRPr>
            </a:p>
          </p:txBody>
        </p:sp>
        <p:sp>
          <p:nvSpPr>
            <p:cNvPr id="32" name="文本框 37">
              <a:extLst>
                <a:ext uri="{FF2B5EF4-FFF2-40B4-BE49-F238E27FC236}">
                  <a16:creationId xmlns:a16="http://schemas.microsoft.com/office/drawing/2014/main" id="{D1B83A94-A581-4D1C-9283-F716A038C9E6}"/>
                </a:ext>
              </a:extLst>
            </p:cNvPr>
            <p:cNvSpPr txBox="1"/>
            <p:nvPr/>
          </p:nvSpPr>
          <p:spPr>
            <a:xfrm>
              <a:off x="2199175" y="1412987"/>
              <a:ext cx="1542503" cy="977293"/>
            </a:xfrm>
            <a:prstGeom prst="rect">
              <a:avLst/>
            </a:prstGeom>
            <a:grpFill/>
          </p:spPr>
          <p:txBody>
            <a:bodyPr wrap="square" rtlCol="0">
              <a:spAutoFit/>
            </a:bodyPr>
            <a:lstStyle/>
            <a:p>
              <a:pPr algn="ctr"/>
              <a:r>
                <a:rPr lang="en-US" altLang="zh-CN" sz="2800" b="1" dirty="0" err="1">
                  <a:solidFill>
                    <a:schemeClr val="accent1">
                      <a:lumMod val="75000"/>
                    </a:schemeClr>
                  </a:solidFill>
                  <a:latin typeface="Times New Roman" panose="02020603050405020304" pitchFamily="18" charset="0"/>
                  <a:cs typeface="Times New Roman" panose="02020603050405020304" pitchFamily="18" charset="0"/>
                </a:rPr>
                <a:t>Phương</a:t>
              </a:r>
              <a:r>
                <a:rPr lang="en-US" altLang="zh-CN"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zh-CN" sz="2800" b="1" dirty="0" err="1">
                  <a:solidFill>
                    <a:schemeClr val="accent1">
                      <a:lumMod val="75000"/>
                    </a:schemeClr>
                  </a:solidFill>
                  <a:latin typeface="Times New Roman" panose="02020603050405020304" pitchFamily="18" charset="0"/>
                  <a:cs typeface="Times New Roman" panose="02020603050405020304" pitchFamily="18" charset="0"/>
                </a:rPr>
                <a:t>trình</a:t>
              </a:r>
              <a:r>
                <a:rPr lang="en-US" altLang="zh-CN"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zh-CN" sz="2800" b="1" dirty="0" err="1">
                  <a:solidFill>
                    <a:schemeClr val="accent1">
                      <a:lumMod val="75000"/>
                    </a:schemeClr>
                  </a:solidFill>
                  <a:latin typeface="Times New Roman" panose="02020603050405020304" pitchFamily="18" charset="0"/>
                  <a:cs typeface="Times New Roman" panose="02020603050405020304" pitchFamily="18" charset="0"/>
                </a:rPr>
                <a:t>chữ</a:t>
              </a:r>
              <a:endParaRPr lang="zh-CN" altLang="en-US" sz="2800" b="1" dirty="0">
                <a:solidFill>
                  <a:schemeClr val="accent1">
                    <a:lumMod val="75000"/>
                  </a:schemeClr>
                </a:solidFill>
                <a:latin typeface="Times New Roman" panose="02020603050405020304" pitchFamily="18" charset="0"/>
                <a:cs typeface="Times New Roman" panose="02020603050405020304" pitchFamily="18" charset="0"/>
              </a:endParaRPr>
            </a:p>
          </p:txBody>
        </p:sp>
      </p:grpSp>
      <p:grpSp>
        <p:nvGrpSpPr>
          <p:cNvPr id="33" name="组合 5">
            <a:extLst>
              <a:ext uri="{FF2B5EF4-FFF2-40B4-BE49-F238E27FC236}">
                <a16:creationId xmlns:a16="http://schemas.microsoft.com/office/drawing/2014/main" id="{27BC5035-4F0D-4E83-92AA-E12DF48D8ED4}"/>
              </a:ext>
            </a:extLst>
          </p:cNvPr>
          <p:cNvGrpSpPr/>
          <p:nvPr/>
        </p:nvGrpSpPr>
        <p:grpSpPr>
          <a:xfrm>
            <a:off x="3736089" y="3443168"/>
            <a:ext cx="6803291" cy="962707"/>
            <a:chOff x="3905886" y="1350790"/>
            <a:chExt cx="4388543" cy="667695"/>
          </a:xfrm>
        </p:grpSpPr>
        <p:sp>
          <p:nvSpPr>
            <p:cNvPr id="34" name="任意多边形 26">
              <a:extLst>
                <a:ext uri="{FF2B5EF4-FFF2-40B4-BE49-F238E27FC236}">
                  <a16:creationId xmlns:a16="http://schemas.microsoft.com/office/drawing/2014/main" id="{552ED9DB-98C9-43F1-B6C6-6B50698E8DDD}"/>
                </a:ext>
              </a:extLst>
            </p:cNvPr>
            <p:cNvSpPr/>
            <p:nvPr/>
          </p:nvSpPr>
          <p:spPr>
            <a:xfrm>
              <a:off x="3905886" y="1363361"/>
              <a:ext cx="4385998" cy="655124"/>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no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345200"/>
                </a:solidFill>
                <a:latin typeface="#9Slide07 HLT Fall For You" panose="02000506000000020003" pitchFamily="2" charset="0"/>
                <a:cs typeface="+mn-ea"/>
              </a:endParaRPr>
            </a:p>
          </p:txBody>
        </p:sp>
        <p:sp>
          <p:nvSpPr>
            <p:cNvPr id="35" name="文本框 30">
              <a:extLst>
                <a:ext uri="{FF2B5EF4-FFF2-40B4-BE49-F238E27FC236}">
                  <a16:creationId xmlns:a16="http://schemas.microsoft.com/office/drawing/2014/main" id="{0387B89A-FF30-41C1-B95C-7B401699BF3D}"/>
                </a:ext>
              </a:extLst>
            </p:cNvPr>
            <p:cNvSpPr txBox="1"/>
            <p:nvPr/>
          </p:nvSpPr>
          <p:spPr>
            <a:xfrm>
              <a:off x="4100248" y="1350790"/>
              <a:ext cx="4194181" cy="661730"/>
            </a:xfrm>
            <a:prstGeom prst="rect">
              <a:avLst/>
            </a:prstGeom>
            <a:noFill/>
          </p:spPr>
          <p:txBody>
            <a:bodyPr wrap="square" rtlCol="0">
              <a:spAutoFit/>
            </a:bodyPr>
            <a:lstStyle/>
            <a:p>
              <a:r>
                <a:rPr lang="en-US" altLang="zh-CN" sz="2800" dirty="0" err="1">
                  <a:solidFill>
                    <a:schemeClr val="accent1">
                      <a:lumMod val="75000"/>
                    </a:schemeClr>
                  </a:solidFill>
                  <a:latin typeface="Times New Roman" panose="02020603050405020304" pitchFamily="18" charset="0"/>
                  <a:cs typeface="Times New Roman" panose="02020603050405020304" pitchFamily="18" charset="0"/>
                </a:rPr>
                <a:t>Đồng</a:t>
              </a:r>
              <a:r>
                <a:rPr lang="en-US" altLang="zh-CN" sz="2800" dirty="0">
                  <a:solidFill>
                    <a:schemeClr val="accent1">
                      <a:lumMod val="75000"/>
                    </a:schemeClr>
                  </a:solidFill>
                  <a:latin typeface="Times New Roman" panose="02020603050405020304" pitchFamily="18" charset="0"/>
                  <a:cs typeface="Times New Roman" panose="02020603050405020304" pitchFamily="18" charset="0"/>
                </a:rPr>
                <a:t> (II) </a:t>
              </a:r>
              <a:r>
                <a:rPr lang="en-US" altLang="zh-CN" sz="2800" dirty="0" err="1">
                  <a:solidFill>
                    <a:schemeClr val="accent1">
                      <a:lumMod val="75000"/>
                    </a:schemeClr>
                  </a:solidFill>
                  <a:latin typeface="Times New Roman" panose="02020603050405020304" pitchFamily="18" charset="0"/>
                  <a:cs typeface="Times New Roman" panose="02020603050405020304" pitchFamily="18" charset="0"/>
                </a:rPr>
                <a:t>sunfat</a:t>
              </a:r>
              <a:r>
                <a:rPr lang="en-US" altLang="zh-CN" sz="2800" dirty="0">
                  <a:solidFill>
                    <a:schemeClr val="accent1">
                      <a:lumMod val="75000"/>
                    </a:schemeClr>
                  </a:solidFill>
                  <a:latin typeface="Times New Roman" panose="02020603050405020304" pitchFamily="18" charset="0"/>
                  <a:cs typeface="Times New Roman" panose="02020603050405020304" pitchFamily="18" charset="0"/>
                </a:rPr>
                <a:t> + </a:t>
              </a:r>
              <a:r>
                <a:rPr lang="en-US" altLang="zh-CN" sz="2800" dirty="0" err="1">
                  <a:solidFill>
                    <a:schemeClr val="accent1">
                      <a:lumMod val="75000"/>
                    </a:schemeClr>
                  </a:solidFill>
                  <a:latin typeface="Times New Roman" panose="02020603050405020304" pitchFamily="18" charset="0"/>
                  <a:cs typeface="Times New Roman" panose="02020603050405020304" pitchFamily="18" charset="0"/>
                </a:rPr>
                <a:t>natri</a:t>
              </a:r>
              <a:r>
                <a:rPr lang="en-US" altLang="zh-CN" sz="2800" dirty="0">
                  <a:solidFill>
                    <a:schemeClr val="accent1">
                      <a:lumMod val="75000"/>
                    </a:schemeClr>
                  </a:solidFill>
                  <a:latin typeface="Times New Roman" panose="02020603050405020304" pitchFamily="18" charset="0"/>
                  <a:cs typeface="Times New Roman" panose="02020603050405020304" pitchFamily="18" charset="0"/>
                </a:rPr>
                <a:t> </a:t>
              </a:r>
              <a:r>
                <a:rPr lang="en-US" altLang="zh-CN" sz="2800" dirty="0" err="1">
                  <a:solidFill>
                    <a:schemeClr val="accent1">
                      <a:lumMod val="75000"/>
                    </a:schemeClr>
                  </a:solidFill>
                  <a:latin typeface="Times New Roman" panose="02020603050405020304" pitchFamily="18" charset="0"/>
                  <a:cs typeface="Times New Roman" panose="02020603050405020304" pitchFamily="18" charset="0"/>
                </a:rPr>
                <a:t>hidroxit</a:t>
              </a:r>
              <a:r>
                <a:rPr lang="en-US" altLang="zh-CN" sz="2800" dirty="0">
                  <a:solidFill>
                    <a:schemeClr val="accent1">
                      <a:lumMod val="75000"/>
                    </a:schemeClr>
                  </a:solidFill>
                  <a:latin typeface="Times New Roman" panose="02020603050405020304" pitchFamily="18" charset="0"/>
                  <a:cs typeface="Times New Roman" panose="02020603050405020304" pitchFamily="18" charset="0"/>
                </a:rPr>
                <a:t> </a:t>
              </a:r>
              <a:r>
                <a:rPr lang="en-US" altLang="zh-CN" sz="2800" dirty="0">
                  <a:solidFill>
                    <a:schemeClr val="accent1">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zh-CN" sz="2800" dirty="0" err="1">
                  <a:solidFill>
                    <a:schemeClr val="accent1">
                      <a:lumMod val="75000"/>
                    </a:schemeClr>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altLang="zh-CN" sz="2800" dirty="0">
                  <a:solidFill>
                    <a:schemeClr val="accent1">
                      <a:lumMod val="75000"/>
                    </a:schemeClr>
                  </a:solidFill>
                  <a:latin typeface="Times New Roman" panose="02020603050405020304" pitchFamily="18" charset="0"/>
                  <a:cs typeface="Times New Roman" panose="02020603050405020304" pitchFamily="18" charset="0"/>
                  <a:sym typeface="Wingdings" panose="05000000000000000000" pitchFamily="2" charset="2"/>
                </a:rPr>
                <a:t> (II) </a:t>
              </a:r>
              <a:r>
                <a:rPr lang="en-US" altLang="zh-CN" sz="2800" dirty="0" err="1">
                  <a:solidFill>
                    <a:schemeClr val="accent1">
                      <a:lumMod val="75000"/>
                    </a:schemeClr>
                  </a:solidFill>
                  <a:latin typeface="Times New Roman" panose="02020603050405020304" pitchFamily="18" charset="0"/>
                  <a:cs typeface="Times New Roman" panose="02020603050405020304" pitchFamily="18" charset="0"/>
                  <a:sym typeface="Wingdings" panose="05000000000000000000" pitchFamily="2" charset="2"/>
                </a:rPr>
                <a:t>hidroxit</a:t>
              </a:r>
              <a:r>
                <a:rPr lang="en-US" altLang="zh-CN" sz="2800" dirty="0">
                  <a:solidFill>
                    <a:schemeClr val="accent1">
                      <a:lumMod val="75000"/>
                    </a:schemeClr>
                  </a:solidFill>
                  <a:latin typeface="Times New Roman" panose="02020603050405020304" pitchFamily="18" charset="0"/>
                  <a:cs typeface="Times New Roman" panose="02020603050405020304" pitchFamily="18" charset="0"/>
                  <a:sym typeface="Wingdings" panose="05000000000000000000" pitchFamily="2" charset="2"/>
                </a:rPr>
                <a:t> + </a:t>
              </a:r>
              <a:r>
                <a:rPr lang="en-US" altLang="zh-CN" sz="2800" dirty="0" err="1">
                  <a:solidFill>
                    <a:schemeClr val="accent1">
                      <a:lumMod val="75000"/>
                    </a:schemeClr>
                  </a:solidFill>
                  <a:latin typeface="Times New Roman" panose="02020603050405020304" pitchFamily="18" charset="0"/>
                  <a:cs typeface="Times New Roman" panose="02020603050405020304" pitchFamily="18" charset="0"/>
                  <a:sym typeface="Wingdings" panose="05000000000000000000" pitchFamily="2" charset="2"/>
                </a:rPr>
                <a:t>natri</a:t>
              </a:r>
              <a:r>
                <a:rPr lang="en-US" altLang="zh-CN" sz="2800" dirty="0">
                  <a:solidFill>
                    <a:schemeClr val="accent1">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zh-CN" sz="2800" dirty="0" err="1">
                  <a:solidFill>
                    <a:schemeClr val="accent1">
                      <a:lumMod val="75000"/>
                    </a:schemeClr>
                  </a:solidFill>
                  <a:latin typeface="Times New Roman" panose="02020603050405020304" pitchFamily="18" charset="0"/>
                  <a:cs typeface="Times New Roman" panose="02020603050405020304" pitchFamily="18" charset="0"/>
                  <a:sym typeface="Wingdings" panose="05000000000000000000" pitchFamily="2" charset="2"/>
                </a:rPr>
                <a:t>sunfat</a:t>
              </a:r>
              <a:endParaRPr lang="zh-CN" altLang="en-US" sz="2800" dirty="0">
                <a:solidFill>
                  <a:schemeClr val="accent1">
                    <a:lumMod val="75000"/>
                  </a:schemeClr>
                </a:solidFill>
                <a:latin typeface="Times New Roman" panose="020206030504050203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427329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1000" fill="hold"/>
                                        <p:tgtEl>
                                          <p:spTgt spid="18"/>
                                        </p:tgtEl>
                                        <p:attrNameLst>
                                          <p:attrName>ppt_x</p:attrName>
                                        </p:attrNameLst>
                                      </p:cBhvr>
                                      <p:tavLst>
                                        <p:tav tm="0">
                                          <p:val>
                                            <p:strVal val="0-#ppt_w/2"/>
                                          </p:val>
                                        </p:tav>
                                        <p:tav tm="100000">
                                          <p:val>
                                            <p:strVal val="#ppt_x"/>
                                          </p:val>
                                        </p:tav>
                                      </p:tavLst>
                                    </p:anim>
                                    <p:anim calcmode="lin" valueType="num">
                                      <p:cBhvr additive="base">
                                        <p:cTn id="17" dur="1000" fill="hold"/>
                                        <p:tgtEl>
                                          <p:spTgt spid="18"/>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1000" fill="hold"/>
                                        <p:tgtEl>
                                          <p:spTgt spid="21"/>
                                        </p:tgtEl>
                                        <p:attrNameLst>
                                          <p:attrName>ppt_x</p:attrName>
                                        </p:attrNameLst>
                                      </p:cBhvr>
                                      <p:tavLst>
                                        <p:tav tm="0">
                                          <p:val>
                                            <p:strVal val="1+#ppt_w/2"/>
                                          </p:val>
                                        </p:tav>
                                        <p:tav tm="100000">
                                          <p:val>
                                            <p:strVal val="#ppt_x"/>
                                          </p:val>
                                        </p:tav>
                                      </p:tavLst>
                                    </p:anim>
                                    <p:anim calcmode="lin" valueType="num">
                                      <p:cBhvr additive="base">
                                        <p:cTn id="22" dur="1000" fill="hold"/>
                                        <p:tgtEl>
                                          <p:spTgt spid="21"/>
                                        </p:tgtEl>
                                        <p:attrNameLst>
                                          <p:attrName>ppt_y</p:attrName>
                                        </p:attrNameLst>
                                      </p:cBhvr>
                                      <p:tavLst>
                                        <p:tav tm="0">
                                          <p:val>
                                            <p:strVal val="#ppt_y"/>
                                          </p:val>
                                        </p:tav>
                                        <p:tav tm="100000">
                                          <p:val>
                                            <p:strVal val="#ppt_y"/>
                                          </p:val>
                                        </p:tav>
                                      </p:tavLst>
                                    </p:anim>
                                  </p:childTnLst>
                                </p:cTn>
                              </p:par>
                            </p:childTnLst>
                          </p:cTn>
                        </p:par>
                        <p:par>
                          <p:cTn id="23" fill="hold">
                            <p:stCondLst>
                              <p:cond delay="2500"/>
                            </p:stCondLst>
                            <p:childTnLst>
                              <p:par>
                                <p:cTn id="24" presetID="2" presetClass="entr" presetSubtype="8"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1000" fill="hold"/>
                                        <p:tgtEl>
                                          <p:spTgt spid="30"/>
                                        </p:tgtEl>
                                        <p:attrNameLst>
                                          <p:attrName>ppt_x</p:attrName>
                                        </p:attrNameLst>
                                      </p:cBhvr>
                                      <p:tavLst>
                                        <p:tav tm="0">
                                          <p:val>
                                            <p:strVal val="0-#ppt_w/2"/>
                                          </p:val>
                                        </p:tav>
                                        <p:tav tm="100000">
                                          <p:val>
                                            <p:strVal val="#ppt_x"/>
                                          </p:val>
                                        </p:tav>
                                      </p:tavLst>
                                    </p:anim>
                                    <p:anim calcmode="lin" valueType="num">
                                      <p:cBhvr additive="base">
                                        <p:cTn id="27" dur="1000" fill="hold"/>
                                        <p:tgtEl>
                                          <p:spTgt spid="30"/>
                                        </p:tgtEl>
                                        <p:attrNameLst>
                                          <p:attrName>ppt_y</p:attrName>
                                        </p:attrNameLst>
                                      </p:cBhvr>
                                      <p:tavLst>
                                        <p:tav tm="0">
                                          <p:val>
                                            <p:strVal val="#ppt_y"/>
                                          </p:val>
                                        </p:tav>
                                        <p:tav tm="100000">
                                          <p:val>
                                            <p:strVal val="#ppt_y"/>
                                          </p:val>
                                        </p:tav>
                                      </p:tavLst>
                                    </p:anim>
                                  </p:childTnLst>
                                </p:cTn>
                              </p:par>
                            </p:childTnLst>
                          </p:cTn>
                        </p:par>
                        <p:par>
                          <p:cTn id="28" fill="hold">
                            <p:stCondLst>
                              <p:cond delay="3500"/>
                            </p:stCondLst>
                            <p:childTnLst>
                              <p:par>
                                <p:cTn id="29" presetID="2" presetClass="entr" presetSubtype="2"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1000" fill="hold"/>
                                        <p:tgtEl>
                                          <p:spTgt spid="33"/>
                                        </p:tgtEl>
                                        <p:attrNameLst>
                                          <p:attrName>ppt_x</p:attrName>
                                        </p:attrNameLst>
                                      </p:cBhvr>
                                      <p:tavLst>
                                        <p:tav tm="0">
                                          <p:val>
                                            <p:strVal val="1+#ppt_w/2"/>
                                          </p:val>
                                        </p:tav>
                                        <p:tav tm="100000">
                                          <p:val>
                                            <p:strVal val="#ppt_x"/>
                                          </p:val>
                                        </p:tav>
                                      </p:tavLst>
                                    </p:anim>
                                    <p:anim calcmode="lin" valueType="num">
                                      <p:cBhvr additive="base">
                                        <p:cTn id="32" dur="1000" fill="hold"/>
                                        <p:tgtEl>
                                          <p:spTgt spid="33"/>
                                        </p:tgtEl>
                                        <p:attrNameLst>
                                          <p:attrName>ppt_y</p:attrName>
                                        </p:attrNameLst>
                                      </p:cBhvr>
                                      <p:tavLst>
                                        <p:tav tm="0">
                                          <p:val>
                                            <p:strVal val="#ppt_y"/>
                                          </p:val>
                                        </p:tav>
                                        <p:tav tm="100000">
                                          <p:val>
                                            <p:strVal val="#ppt_y"/>
                                          </p:val>
                                        </p:tav>
                                      </p:tavLst>
                                    </p:anim>
                                  </p:childTnLst>
                                </p:cTn>
                              </p:par>
                            </p:childTnLst>
                          </p:cTn>
                        </p:par>
                        <p:par>
                          <p:cTn id="33" fill="hold">
                            <p:stCondLst>
                              <p:cond delay="4500"/>
                            </p:stCondLst>
                            <p:childTnLst>
                              <p:par>
                                <p:cTn id="34" presetID="2" presetClass="entr" presetSubtype="8"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1000" fill="hold"/>
                                        <p:tgtEl>
                                          <p:spTgt spid="24"/>
                                        </p:tgtEl>
                                        <p:attrNameLst>
                                          <p:attrName>ppt_x</p:attrName>
                                        </p:attrNameLst>
                                      </p:cBhvr>
                                      <p:tavLst>
                                        <p:tav tm="0">
                                          <p:val>
                                            <p:strVal val="0-#ppt_w/2"/>
                                          </p:val>
                                        </p:tav>
                                        <p:tav tm="100000">
                                          <p:val>
                                            <p:strVal val="#ppt_x"/>
                                          </p:val>
                                        </p:tav>
                                      </p:tavLst>
                                    </p:anim>
                                    <p:anim calcmode="lin" valueType="num">
                                      <p:cBhvr additive="base">
                                        <p:cTn id="37" dur="1000" fill="hold"/>
                                        <p:tgtEl>
                                          <p:spTgt spid="24"/>
                                        </p:tgtEl>
                                        <p:attrNameLst>
                                          <p:attrName>ppt_y</p:attrName>
                                        </p:attrNameLst>
                                      </p:cBhvr>
                                      <p:tavLst>
                                        <p:tav tm="0">
                                          <p:val>
                                            <p:strVal val="#ppt_y"/>
                                          </p:val>
                                        </p:tav>
                                        <p:tav tm="100000">
                                          <p:val>
                                            <p:strVal val="#ppt_y"/>
                                          </p:val>
                                        </p:tav>
                                      </p:tavLst>
                                    </p:anim>
                                  </p:childTnLst>
                                </p:cTn>
                              </p:par>
                            </p:childTnLst>
                          </p:cTn>
                        </p:par>
                        <p:par>
                          <p:cTn id="38" fill="hold">
                            <p:stCondLst>
                              <p:cond delay="5500"/>
                            </p:stCondLst>
                            <p:childTnLst>
                              <p:par>
                                <p:cTn id="39" presetID="2" presetClass="entr" presetSubtype="2" fill="hold" nodeType="after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1000" fill="hold"/>
                                        <p:tgtEl>
                                          <p:spTgt spid="27"/>
                                        </p:tgtEl>
                                        <p:attrNameLst>
                                          <p:attrName>ppt_x</p:attrName>
                                        </p:attrNameLst>
                                      </p:cBhvr>
                                      <p:tavLst>
                                        <p:tav tm="0">
                                          <p:val>
                                            <p:strVal val="1+#ppt_w/2"/>
                                          </p:val>
                                        </p:tav>
                                        <p:tav tm="100000">
                                          <p:val>
                                            <p:strVal val="#ppt_x"/>
                                          </p:val>
                                        </p:tav>
                                      </p:tavLst>
                                    </p:anim>
                                    <p:anim calcmode="lin" valueType="num">
                                      <p:cBhvr additive="base">
                                        <p:cTn id="42" dur="10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2FF819-70DB-40CB-958D-B3D7B8DCFE52}"/>
              </a:ext>
            </a:extLst>
          </p:cNvPr>
          <p:cNvSpPr txBox="1"/>
          <p:nvPr/>
        </p:nvSpPr>
        <p:spPr>
          <a:xfrm>
            <a:off x="0" y="0"/>
            <a:ext cx="12192000" cy="661207"/>
          </a:xfrm>
          <a:prstGeom prst="rect">
            <a:avLst/>
          </a:prstGeom>
          <a:solidFill>
            <a:schemeClr val="accent1">
              <a:lumMod val="40000"/>
              <a:lumOff val="60000"/>
            </a:schemeClr>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TIẾT 21 – BÀI 15:</a:t>
            </a:r>
            <a:r>
              <a:rPr kumimoji="0" lang="en-US" sz="2800" b="1" i="0" u="none" strike="noStrike" kern="1200" cap="none" spc="0" normalizeH="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ĐỊNH LUẬT BẢO TOÀN KHỐI LƯỢNG</a:t>
            </a:r>
          </a:p>
        </p:txBody>
      </p:sp>
      <p:sp>
        <p:nvSpPr>
          <p:cNvPr id="3" name="TextBox 2">
            <a:extLst>
              <a:ext uri="{FF2B5EF4-FFF2-40B4-BE49-F238E27FC236}">
                <a16:creationId xmlns:a16="http://schemas.microsoft.com/office/drawing/2014/main" id="{9B7F3548-BAFF-41EB-AB85-1D5B4D2706CB}"/>
              </a:ext>
            </a:extLst>
          </p:cNvPr>
          <p:cNvSpPr txBox="1"/>
          <p:nvPr/>
        </p:nvSpPr>
        <p:spPr>
          <a:xfrm>
            <a:off x="714375" y="1122854"/>
            <a:ext cx="2314575" cy="523220"/>
          </a:xfrm>
          <a:prstGeom prst="rect">
            <a:avLst/>
          </a:prstGeom>
          <a:noFill/>
        </p:spPr>
        <p:txBody>
          <a:bodyPr wrap="square" rtlCol="0">
            <a:spAutoFit/>
          </a:bodyPr>
          <a:lstStyle/>
          <a:p>
            <a:r>
              <a:rPr lang="en-US" sz="2800" b="1" dirty="0">
                <a:solidFill>
                  <a:schemeClr val="accent1">
                    <a:lumMod val="75000"/>
                  </a:schemeClr>
                </a:solidFill>
                <a:latin typeface="Times New Roman" panose="02020603050405020304" pitchFamily="18" charset="0"/>
                <a:cs typeface="Times New Roman" panose="02020603050405020304" pitchFamily="18" charset="0"/>
              </a:rPr>
              <a:t>1.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Định</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luật</a:t>
            </a:r>
            <a:endParaRPr lang="en-US" sz="2800" b="1"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C547E0E-9522-4A78-979E-428A9D4E7389}"/>
              </a:ext>
            </a:extLst>
          </p:cNvPr>
          <p:cNvPicPr>
            <a:picLocks noChangeAspect="1"/>
          </p:cNvPicPr>
          <p:nvPr/>
        </p:nvPicPr>
        <p:blipFill>
          <a:blip r:embed="rId4"/>
          <a:stretch>
            <a:fillRect/>
          </a:stretch>
        </p:blipFill>
        <p:spPr>
          <a:xfrm>
            <a:off x="5203926" y="1352550"/>
            <a:ext cx="2931947" cy="4152900"/>
          </a:xfrm>
          <a:prstGeom prst="rect">
            <a:avLst/>
          </a:prstGeom>
        </p:spPr>
      </p:pic>
      <p:pic>
        <p:nvPicPr>
          <p:cNvPr id="7" name="Picture 6">
            <a:extLst>
              <a:ext uri="{FF2B5EF4-FFF2-40B4-BE49-F238E27FC236}">
                <a16:creationId xmlns:a16="http://schemas.microsoft.com/office/drawing/2014/main" id="{700C5525-8AEB-484F-9FAE-5AF82B470FF2}"/>
              </a:ext>
            </a:extLst>
          </p:cNvPr>
          <p:cNvPicPr>
            <a:picLocks noChangeAspect="1"/>
          </p:cNvPicPr>
          <p:nvPr/>
        </p:nvPicPr>
        <p:blipFill>
          <a:blip r:embed="rId5"/>
          <a:stretch>
            <a:fillRect/>
          </a:stretch>
        </p:blipFill>
        <p:spPr>
          <a:xfrm>
            <a:off x="8333482" y="1352550"/>
            <a:ext cx="3554683" cy="4152899"/>
          </a:xfrm>
          <a:prstGeom prst="rect">
            <a:avLst/>
          </a:prstGeom>
        </p:spPr>
      </p:pic>
      <p:sp>
        <p:nvSpPr>
          <p:cNvPr id="8" name="TextBox 7">
            <a:extLst>
              <a:ext uri="{FF2B5EF4-FFF2-40B4-BE49-F238E27FC236}">
                <a16:creationId xmlns:a16="http://schemas.microsoft.com/office/drawing/2014/main" id="{CB4AE2CF-818C-43C2-9084-CB43181F67CE}"/>
              </a:ext>
            </a:extLst>
          </p:cNvPr>
          <p:cNvSpPr txBox="1"/>
          <p:nvPr/>
        </p:nvSpPr>
        <p:spPr>
          <a:xfrm>
            <a:off x="8718651" y="5842849"/>
            <a:ext cx="2931947" cy="707886"/>
          </a:xfrm>
          <a:prstGeom prst="rect">
            <a:avLst/>
          </a:prstGeom>
          <a:noFill/>
        </p:spPr>
        <p:txBody>
          <a:bodyPr wrap="square" rtlCol="0">
            <a:spAutoFit/>
          </a:bodyPr>
          <a:lstStyle/>
          <a:p>
            <a:pPr algn="ctr"/>
            <a:r>
              <a:rPr lang="en-US" sz="2000" b="1" i="0" dirty="0">
                <a:solidFill>
                  <a:srgbClr val="000000"/>
                </a:solidFill>
                <a:effectLst/>
                <a:latin typeface="Times New Roman" panose="02020603050405020304" pitchFamily="18" charset="0"/>
                <a:cs typeface="Times New Roman" panose="02020603050405020304" pitchFamily="18" charset="0"/>
              </a:rPr>
              <a:t>Antoine Lavoisier</a:t>
            </a:r>
          </a:p>
          <a:p>
            <a:pPr algn="ctr"/>
            <a:r>
              <a:rPr lang="en-US" sz="2000" b="1" dirty="0">
                <a:solidFill>
                  <a:srgbClr val="000000"/>
                </a:solidFill>
                <a:latin typeface="Times New Roman" panose="02020603050405020304" pitchFamily="18" charset="0"/>
                <a:cs typeface="Times New Roman" panose="02020603050405020304" pitchFamily="18" charset="0"/>
              </a:rPr>
              <a:t>(1743 -1794)</a:t>
            </a:r>
            <a:endParaRPr lang="en-US" sz="20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6C2CC0B-4ED2-4207-BA40-A6539C9321A8}"/>
              </a:ext>
            </a:extLst>
          </p:cNvPr>
          <p:cNvSpPr txBox="1"/>
          <p:nvPr/>
        </p:nvSpPr>
        <p:spPr>
          <a:xfrm>
            <a:off x="5424524" y="5688960"/>
            <a:ext cx="2711349" cy="1015663"/>
          </a:xfrm>
          <a:prstGeom prst="rect">
            <a:avLst/>
          </a:prstGeom>
          <a:noFill/>
        </p:spPr>
        <p:txBody>
          <a:bodyPr wrap="square" rtlCol="0">
            <a:spAutoFit/>
          </a:bodyPr>
          <a:lstStyle/>
          <a:p>
            <a:pPr algn="ctr"/>
            <a:r>
              <a:rPr lang="en-US" sz="2000" b="1" i="0" dirty="0">
                <a:solidFill>
                  <a:srgbClr val="000000"/>
                </a:solidFill>
                <a:effectLst/>
                <a:latin typeface="Times New Roman" panose="02020603050405020304" pitchFamily="18" charset="0"/>
                <a:cs typeface="Times New Roman" panose="02020603050405020304" pitchFamily="18" charset="0"/>
              </a:rPr>
              <a:t>Mikhail Vasilyevich Lomonosov</a:t>
            </a:r>
          </a:p>
          <a:p>
            <a:pPr algn="ctr"/>
            <a:r>
              <a:rPr lang="en-US" sz="2000" b="1" dirty="0">
                <a:solidFill>
                  <a:srgbClr val="000000"/>
                </a:solidFill>
                <a:latin typeface="Times New Roman" panose="02020603050405020304" pitchFamily="18" charset="0"/>
                <a:cs typeface="Times New Roman" panose="02020603050405020304" pitchFamily="18" charset="0"/>
              </a:rPr>
              <a:t>(1711 - 1765)</a:t>
            </a:r>
            <a:endParaRPr lang="en-US" sz="20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B51911A-914B-441B-9EDF-A46F4D08E895}"/>
              </a:ext>
            </a:extLst>
          </p:cNvPr>
          <p:cNvSpPr txBox="1"/>
          <p:nvPr/>
        </p:nvSpPr>
        <p:spPr>
          <a:xfrm>
            <a:off x="714375" y="2107721"/>
            <a:ext cx="3943350" cy="3034036"/>
          </a:xfrm>
          <a:prstGeom prst="rect">
            <a:avLst/>
          </a:prstGeom>
          <a:noFill/>
        </p:spPr>
        <p:txBody>
          <a:bodyPr wrap="square">
            <a:spAutoFit/>
          </a:bodyPr>
          <a:lstStyle/>
          <a:p>
            <a:pPr marL="0" marR="0" algn="just">
              <a:lnSpc>
                <a:spcPct val="115000"/>
              </a:lnSpc>
              <a:spcBef>
                <a:spcPts val="0"/>
              </a:spcBef>
              <a:spcAft>
                <a:spcPts val="800"/>
              </a:spcAft>
            </a:pPr>
            <a:r>
              <a:rPr lang="nl-NL" sz="28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Trong một phản ứng hóa học, tổng khối lượng của các chất sản phẩm bằng tổng khối lượng của các chất tham gia phản ứng.</a:t>
            </a:r>
            <a:endParaRPr lang="en-US" sz="20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2501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D70EF5-BA7F-4D6A-A35A-A77594371AFF}"/>
              </a:ext>
            </a:extLst>
          </p:cNvPr>
          <p:cNvSpPr/>
          <p:nvPr/>
        </p:nvSpPr>
        <p:spPr>
          <a:xfrm>
            <a:off x="0" y="0"/>
            <a:ext cx="12192000" cy="8858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15000"/>
              </a:lnSpc>
              <a:spcBef>
                <a:spcPts val="0"/>
              </a:spcBef>
              <a:spcAft>
                <a:spcPts val="800"/>
              </a:spcAft>
            </a:pPr>
            <a:r>
              <a:rPr lang="nl-NL" sz="28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a:t>
            </a:r>
            <a:r>
              <a:rPr lang="nl-NL"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ì sao khi có chất mới tạo thành, tổng khối lượng của các chất vẫn không thay đổi?</a:t>
            </a:r>
            <a:endParaRPr lang="en-US" sz="20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Oval 5">
            <a:extLst>
              <a:ext uri="{FF2B5EF4-FFF2-40B4-BE49-F238E27FC236}">
                <a16:creationId xmlns:a16="http://schemas.microsoft.com/office/drawing/2014/main" id="{7E7751CF-795F-40CA-A1C6-1ED3ECCBDA43}"/>
              </a:ext>
            </a:extLst>
          </p:cNvPr>
          <p:cNvSpPr/>
          <p:nvPr/>
        </p:nvSpPr>
        <p:spPr>
          <a:xfrm>
            <a:off x="1648930" y="1762060"/>
            <a:ext cx="802759" cy="797442"/>
          </a:xfrm>
          <a:prstGeom prst="ellipse">
            <a:avLst/>
          </a:prstGeom>
          <a:solidFill>
            <a:schemeClr val="accent5">
              <a:lumMod val="60000"/>
              <a:lumOff val="40000"/>
            </a:schemeClr>
          </a:solidFill>
          <a:ln>
            <a:noFill/>
          </a:ln>
          <a:effectLst>
            <a:outerShdw blurRad="149987" dist="250190" dir="8460000" algn="ctr">
              <a:srgbClr val="000000">
                <a:alpha val="28000"/>
              </a:srgbClr>
            </a:outerShdw>
            <a:softEdge rad="1270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O</a:t>
            </a:r>
          </a:p>
        </p:txBody>
      </p:sp>
      <p:sp>
        <p:nvSpPr>
          <p:cNvPr id="7" name="Oval 6">
            <a:extLst>
              <a:ext uri="{FF2B5EF4-FFF2-40B4-BE49-F238E27FC236}">
                <a16:creationId xmlns:a16="http://schemas.microsoft.com/office/drawing/2014/main" id="{50DB499E-CC59-430E-A77B-2FC83FD0BFE5}"/>
              </a:ext>
            </a:extLst>
          </p:cNvPr>
          <p:cNvSpPr/>
          <p:nvPr/>
        </p:nvSpPr>
        <p:spPr>
          <a:xfrm>
            <a:off x="1270364" y="2228785"/>
            <a:ext cx="802759" cy="797442"/>
          </a:xfrm>
          <a:prstGeom prst="ellipse">
            <a:avLst/>
          </a:prstGeom>
          <a:solidFill>
            <a:schemeClr val="accent5">
              <a:lumMod val="60000"/>
              <a:lumOff val="40000"/>
            </a:schemeClr>
          </a:solidFill>
          <a:ln>
            <a:noFill/>
          </a:ln>
          <a:effectLst>
            <a:outerShdw blurRad="149987" dist="250190" dir="8460000" algn="ctr">
              <a:srgbClr val="000000">
                <a:alpha val="28000"/>
              </a:srgbClr>
            </a:outerShdw>
            <a:softEdge rad="1270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O</a:t>
            </a:r>
          </a:p>
        </p:txBody>
      </p:sp>
      <p:sp>
        <p:nvSpPr>
          <p:cNvPr id="8" name="Oval 7">
            <a:extLst>
              <a:ext uri="{FF2B5EF4-FFF2-40B4-BE49-F238E27FC236}">
                <a16:creationId xmlns:a16="http://schemas.microsoft.com/office/drawing/2014/main" id="{B6479BF9-5627-44B9-8BD7-E351023B8ADD}"/>
              </a:ext>
            </a:extLst>
          </p:cNvPr>
          <p:cNvSpPr/>
          <p:nvPr/>
        </p:nvSpPr>
        <p:spPr>
          <a:xfrm>
            <a:off x="2910219" y="2381185"/>
            <a:ext cx="537831" cy="535616"/>
          </a:xfrm>
          <a:prstGeom prst="ellipse">
            <a:avLst/>
          </a:prstGeom>
          <a:solidFill>
            <a:schemeClr val="bg2">
              <a:lumMod val="75000"/>
            </a:schemeClr>
          </a:solidFill>
          <a:ln>
            <a:noFill/>
          </a:ln>
          <a:effectLst>
            <a:outerShdw blurRad="149987" dist="250190" dir="8460000" algn="ctr">
              <a:srgbClr val="000000">
                <a:alpha val="28000"/>
              </a:srgbClr>
            </a:outerShdw>
            <a:softEdge rad="1270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H</a:t>
            </a:r>
          </a:p>
        </p:txBody>
      </p:sp>
      <p:sp>
        <p:nvSpPr>
          <p:cNvPr id="9" name="Oval 8">
            <a:extLst>
              <a:ext uri="{FF2B5EF4-FFF2-40B4-BE49-F238E27FC236}">
                <a16:creationId xmlns:a16="http://schemas.microsoft.com/office/drawing/2014/main" id="{FBF72881-412E-4B09-8377-F5AD7A791A1C}"/>
              </a:ext>
            </a:extLst>
          </p:cNvPr>
          <p:cNvSpPr/>
          <p:nvPr/>
        </p:nvSpPr>
        <p:spPr>
          <a:xfrm>
            <a:off x="3179134" y="2657410"/>
            <a:ext cx="537831" cy="535616"/>
          </a:xfrm>
          <a:prstGeom prst="ellipse">
            <a:avLst/>
          </a:prstGeom>
          <a:solidFill>
            <a:schemeClr val="bg2">
              <a:lumMod val="75000"/>
            </a:schemeClr>
          </a:solidFill>
          <a:ln>
            <a:noFill/>
          </a:ln>
          <a:effectLst>
            <a:outerShdw blurRad="149987" dist="250190" dir="8460000" algn="ctr">
              <a:srgbClr val="000000">
                <a:alpha val="28000"/>
              </a:srgbClr>
            </a:outerShdw>
            <a:softEdge rad="1270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H</a:t>
            </a:r>
          </a:p>
        </p:txBody>
      </p:sp>
      <p:sp>
        <p:nvSpPr>
          <p:cNvPr id="10" name="Oval 9">
            <a:extLst>
              <a:ext uri="{FF2B5EF4-FFF2-40B4-BE49-F238E27FC236}">
                <a16:creationId xmlns:a16="http://schemas.microsoft.com/office/drawing/2014/main" id="{966F6337-0271-49FD-B749-E809462EBBFA}"/>
              </a:ext>
            </a:extLst>
          </p:cNvPr>
          <p:cNvSpPr/>
          <p:nvPr/>
        </p:nvSpPr>
        <p:spPr>
          <a:xfrm>
            <a:off x="2801679" y="1218027"/>
            <a:ext cx="537831" cy="535616"/>
          </a:xfrm>
          <a:prstGeom prst="ellipse">
            <a:avLst/>
          </a:prstGeom>
          <a:solidFill>
            <a:schemeClr val="bg2">
              <a:lumMod val="75000"/>
            </a:schemeClr>
          </a:solidFill>
          <a:ln>
            <a:noFill/>
          </a:ln>
          <a:effectLst>
            <a:outerShdw blurRad="149987" dist="250190" dir="8460000" algn="ctr">
              <a:srgbClr val="000000">
                <a:alpha val="28000"/>
              </a:srgbClr>
            </a:outerShdw>
            <a:softEdge rad="1270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H</a:t>
            </a:r>
          </a:p>
        </p:txBody>
      </p:sp>
      <p:sp>
        <p:nvSpPr>
          <p:cNvPr id="11" name="Oval 10">
            <a:extLst>
              <a:ext uri="{FF2B5EF4-FFF2-40B4-BE49-F238E27FC236}">
                <a16:creationId xmlns:a16="http://schemas.microsoft.com/office/drawing/2014/main" id="{4F4EF855-A351-4AC7-A5C4-2E33412B2DCE}"/>
              </a:ext>
            </a:extLst>
          </p:cNvPr>
          <p:cNvSpPr/>
          <p:nvPr/>
        </p:nvSpPr>
        <p:spPr>
          <a:xfrm>
            <a:off x="3070594" y="1494252"/>
            <a:ext cx="537831" cy="535616"/>
          </a:xfrm>
          <a:prstGeom prst="ellipse">
            <a:avLst/>
          </a:prstGeom>
          <a:solidFill>
            <a:schemeClr val="bg2">
              <a:lumMod val="75000"/>
            </a:schemeClr>
          </a:solidFill>
          <a:ln>
            <a:noFill/>
          </a:ln>
          <a:effectLst>
            <a:outerShdw blurRad="149987" dist="250190" dir="8460000" algn="ctr">
              <a:srgbClr val="000000">
                <a:alpha val="28000"/>
              </a:srgbClr>
            </a:outerShdw>
            <a:softEdge rad="1270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H</a:t>
            </a:r>
          </a:p>
        </p:txBody>
      </p:sp>
      <p:sp>
        <p:nvSpPr>
          <p:cNvPr id="12" name="Oval 11">
            <a:extLst>
              <a:ext uri="{FF2B5EF4-FFF2-40B4-BE49-F238E27FC236}">
                <a16:creationId xmlns:a16="http://schemas.microsoft.com/office/drawing/2014/main" id="{4823547A-465C-4468-96B3-A050BAAC03BF}"/>
              </a:ext>
            </a:extLst>
          </p:cNvPr>
          <p:cNvSpPr/>
          <p:nvPr/>
        </p:nvSpPr>
        <p:spPr>
          <a:xfrm>
            <a:off x="1666099" y="1753643"/>
            <a:ext cx="802759" cy="797442"/>
          </a:xfrm>
          <a:prstGeom prst="ellipse">
            <a:avLst/>
          </a:prstGeom>
          <a:solidFill>
            <a:schemeClr val="accent5">
              <a:lumMod val="60000"/>
              <a:lumOff val="40000"/>
            </a:schemeClr>
          </a:solidFill>
          <a:ln>
            <a:noFill/>
          </a:ln>
          <a:effectLst>
            <a:outerShdw blurRad="149987" dist="250190" dir="8460000" algn="ctr">
              <a:srgbClr val="000000">
                <a:alpha val="28000"/>
              </a:srgbClr>
            </a:outerShdw>
            <a:softEdge rad="1270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O</a:t>
            </a:r>
          </a:p>
        </p:txBody>
      </p:sp>
      <p:sp>
        <p:nvSpPr>
          <p:cNvPr id="13" name="Oval 12">
            <a:extLst>
              <a:ext uri="{FF2B5EF4-FFF2-40B4-BE49-F238E27FC236}">
                <a16:creationId xmlns:a16="http://schemas.microsoft.com/office/drawing/2014/main" id="{0F1F301F-F685-48CD-8EC6-2FF3870317D6}"/>
              </a:ext>
            </a:extLst>
          </p:cNvPr>
          <p:cNvSpPr/>
          <p:nvPr/>
        </p:nvSpPr>
        <p:spPr>
          <a:xfrm>
            <a:off x="1287533" y="2220368"/>
            <a:ext cx="802759" cy="797442"/>
          </a:xfrm>
          <a:prstGeom prst="ellipse">
            <a:avLst/>
          </a:prstGeom>
          <a:solidFill>
            <a:schemeClr val="accent5">
              <a:lumMod val="60000"/>
              <a:lumOff val="40000"/>
            </a:schemeClr>
          </a:solidFill>
          <a:ln>
            <a:noFill/>
          </a:ln>
          <a:effectLst>
            <a:outerShdw blurRad="149987" dist="250190" dir="8460000" algn="ctr">
              <a:srgbClr val="000000">
                <a:alpha val="28000"/>
              </a:srgbClr>
            </a:outerShdw>
            <a:softEdge rad="1270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O</a:t>
            </a:r>
          </a:p>
        </p:txBody>
      </p:sp>
      <p:sp>
        <p:nvSpPr>
          <p:cNvPr id="14" name="Oval 13">
            <a:extLst>
              <a:ext uri="{FF2B5EF4-FFF2-40B4-BE49-F238E27FC236}">
                <a16:creationId xmlns:a16="http://schemas.microsoft.com/office/drawing/2014/main" id="{3A8683FA-B932-4123-A104-676DA4F2303A}"/>
              </a:ext>
            </a:extLst>
          </p:cNvPr>
          <p:cNvSpPr/>
          <p:nvPr/>
        </p:nvSpPr>
        <p:spPr>
          <a:xfrm>
            <a:off x="2801679" y="1209610"/>
            <a:ext cx="537831" cy="535616"/>
          </a:xfrm>
          <a:prstGeom prst="ellipse">
            <a:avLst/>
          </a:prstGeom>
          <a:solidFill>
            <a:schemeClr val="bg2">
              <a:lumMod val="75000"/>
            </a:schemeClr>
          </a:solidFill>
          <a:ln>
            <a:noFill/>
          </a:ln>
          <a:effectLst>
            <a:outerShdw blurRad="149987" dist="250190" dir="8460000" algn="ctr">
              <a:srgbClr val="000000">
                <a:alpha val="28000"/>
              </a:srgbClr>
            </a:outerShdw>
            <a:softEdge rad="1270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H</a:t>
            </a:r>
          </a:p>
        </p:txBody>
      </p:sp>
      <p:sp>
        <p:nvSpPr>
          <p:cNvPr id="15" name="Oval 14">
            <a:extLst>
              <a:ext uri="{FF2B5EF4-FFF2-40B4-BE49-F238E27FC236}">
                <a16:creationId xmlns:a16="http://schemas.microsoft.com/office/drawing/2014/main" id="{0ACB24CC-FFFF-402C-8A35-E5F3E64F8E32}"/>
              </a:ext>
            </a:extLst>
          </p:cNvPr>
          <p:cNvSpPr/>
          <p:nvPr/>
        </p:nvSpPr>
        <p:spPr>
          <a:xfrm>
            <a:off x="3070594" y="1485835"/>
            <a:ext cx="537831" cy="535616"/>
          </a:xfrm>
          <a:prstGeom prst="ellipse">
            <a:avLst/>
          </a:prstGeom>
          <a:solidFill>
            <a:schemeClr val="bg2">
              <a:lumMod val="75000"/>
            </a:schemeClr>
          </a:solidFill>
          <a:ln>
            <a:noFill/>
          </a:ln>
          <a:effectLst>
            <a:outerShdw blurRad="149987" dist="250190" dir="8460000" algn="ctr">
              <a:srgbClr val="000000">
                <a:alpha val="28000"/>
              </a:srgbClr>
            </a:outerShdw>
            <a:softEdge rad="1270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H</a:t>
            </a:r>
          </a:p>
        </p:txBody>
      </p:sp>
      <p:sp>
        <p:nvSpPr>
          <p:cNvPr id="16" name="Oval 15">
            <a:extLst>
              <a:ext uri="{FF2B5EF4-FFF2-40B4-BE49-F238E27FC236}">
                <a16:creationId xmlns:a16="http://schemas.microsoft.com/office/drawing/2014/main" id="{E22DEEAA-01CD-4303-AEA7-AEC52B74B2DB}"/>
              </a:ext>
            </a:extLst>
          </p:cNvPr>
          <p:cNvSpPr/>
          <p:nvPr/>
        </p:nvSpPr>
        <p:spPr>
          <a:xfrm>
            <a:off x="2921625" y="2371660"/>
            <a:ext cx="537831" cy="535616"/>
          </a:xfrm>
          <a:prstGeom prst="ellipse">
            <a:avLst/>
          </a:prstGeom>
          <a:solidFill>
            <a:schemeClr val="bg2">
              <a:lumMod val="75000"/>
            </a:schemeClr>
          </a:solidFill>
          <a:ln>
            <a:noFill/>
          </a:ln>
          <a:effectLst>
            <a:outerShdw blurRad="149987" dist="250190" dir="8460000" algn="ctr">
              <a:srgbClr val="000000">
                <a:alpha val="28000"/>
              </a:srgbClr>
            </a:outerShdw>
            <a:softEdge rad="1270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H</a:t>
            </a:r>
          </a:p>
        </p:txBody>
      </p:sp>
      <p:sp>
        <p:nvSpPr>
          <p:cNvPr id="17" name="Oval 16">
            <a:extLst>
              <a:ext uri="{FF2B5EF4-FFF2-40B4-BE49-F238E27FC236}">
                <a16:creationId xmlns:a16="http://schemas.microsoft.com/office/drawing/2014/main" id="{5C4AD8E7-6E9A-42A0-A04D-94F318FDDE34}"/>
              </a:ext>
            </a:extLst>
          </p:cNvPr>
          <p:cNvSpPr/>
          <p:nvPr/>
        </p:nvSpPr>
        <p:spPr>
          <a:xfrm>
            <a:off x="3190540" y="2647885"/>
            <a:ext cx="537831" cy="535616"/>
          </a:xfrm>
          <a:prstGeom prst="ellipse">
            <a:avLst/>
          </a:prstGeom>
          <a:solidFill>
            <a:schemeClr val="bg2">
              <a:lumMod val="75000"/>
            </a:schemeClr>
          </a:solidFill>
          <a:ln>
            <a:noFill/>
          </a:ln>
          <a:effectLst>
            <a:outerShdw blurRad="149987" dist="250190" dir="8460000" algn="ctr">
              <a:srgbClr val="000000">
                <a:alpha val="28000"/>
              </a:srgbClr>
            </a:outerShdw>
            <a:softEdge rad="1270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H</a:t>
            </a:r>
          </a:p>
        </p:txBody>
      </p:sp>
      <p:sp>
        <p:nvSpPr>
          <p:cNvPr id="18" name="Oval 17">
            <a:extLst>
              <a:ext uri="{FF2B5EF4-FFF2-40B4-BE49-F238E27FC236}">
                <a16:creationId xmlns:a16="http://schemas.microsoft.com/office/drawing/2014/main" id="{AED8B0F4-4E14-44E3-B106-977C306E8685}"/>
              </a:ext>
            </a:extLst>
          </p:cNvPr>
          <p:cNvSpPr/>
          <p:nvPr/>
        </p:nvSpPr>
        <p:spPr>
          <a:xfrm>
            <a:off x="7571599" y="1982464"/>
            <a:ext cx="802759" cy="797442"/>
          </a:xfrm>
          <a:prstGeom prst="ellipse">
            <a:avLst/>
          </a:prstGeom>
          <a:solidFill>
            <a:schemeClr val="accent5">
              <a:lumMod val="60000"/>
              <a:lumOff val="40000"/>
            </a:schemeClr>
          </a:solidFill>
          <a:ln>
            <a:noFill/>
          </a:ln>
          <a:effectLst>
            <a:outerShdw blurRad="149987" dist="250190" dir="8460000" algn="ctr">
              <a:srgbClr val="000000">
                <a:alpha val="28000"/>
              </a:srgbClr>
            </a:outerShdw>
            <a:softEdge rad="1270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O</a:t>
            </a:r>
          </a:p>
        </p:txBody>
      </p:sp>
      <p:sp>
        <p:nvSpPr>
          <p:cNvPr id="19" name="Oval 18">
            <a:extLst>
              <a:ext uri="{FF2B5EF4-FFF2-40B4-BE49-F238E27FC236}">
                <a16:creationId xmlns:a16="http://schemas.microsoft.com/office/drawing/2014/main" id="{ADDCB596-853E-417D-926A-E884CC59A5CA}"/>
              </a:ext>
            </a:extLst>
          </p:cNvPr>
          <p:cNvSpPr/>
          <p:nvPr/>
        </p:nvSpPr>
        <p:spPr>
          <a:xfrm>
            <a:off x="6839252" y="1373313"/>
            <a:ext cx="537831" cy="535616"/>
          </a:xfrm>
          <a:prstGeom prst="ellipse">
            <a:avLst/>
          </a:prstGeom>
          <a:solidFill>
            <a:schemeClr val="bg2">
              <a:lumMod val="75000"/>
            </a:schemeClr>
          </a:solidFill>
          <a:ln>
            <a:noFill/>
          </a:ln>
          <a:effectLst>
            <a:outerShdw blurRad="149987" dist="250190" dir="8460000" algn="ctr">
              <a:srgbClr val="000000">
                <a:alpha val="28000"/>
              </a:srgbClr>
            </a:outerShdw>
            <a:softEdge rad="1270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H</a:t>
            </a:r>
          </a:p>
        </p:txBody>
      </p:sp>
      <p:sp>
        <p:nvSpPr>
          <p:cNvPr id="20" name="Oval 19">
            <a:extLst>
              <a:ext uri="{FF2B5EF4-FFF2-40B4-BE49-F238E27FC236}">
                <a16:creationId xmlns:a16="http://schemas.microsoft.com/office/drawing/2014/main" id="{E4777704-1609-40DD-9FCE-34830D3DB269}"/>
              </a:ext>
            </a:extLst>
          </p:cNvPr>
          <p:cNvSpPr/>
          <p:nvPr/>
        </p:nvSpPr>
        <p:spPr>
          <a:xfrm>
            <a:off x="5774255" y="1616748"/>
            <a:ext cx="537831" cy="535616"/>
          </a:xfrm>
          <a:prstGeom prst="ellipse">
            <a:avLst/>
          </a:prstGeom>
          <a:solidFill>
            <a:schemeClr val="bg2">
              <a:lumMod val="75000"/>
            </a:schemeClr>
          </a:solidFill>
          <a:ln>
            <a:noFill/>
          </a:ln>
          <a:effectLst>
            <a:outerShdw blurRad="149987" dist="250190" dir="8460000" algn="ctr">
              <a:srgbClr val="000000">
                <a:alpha val="28000"/>
              </a:srgbClr>
            </a:outerShdw>
            <a:softEdge rad="1270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H</a:t>
            </a:r>
          </a:p>
        </p:txBody>
      </p:sp>
      <p:sp>
        <p:nvSpPr>
          <p:cNvPr id="21" name="Oval 20">
            <a:extLst>
              <a:ext uri="{FF2B5EF4-FFF2-40B4-BE49-F238E27FC236}">
                <a16:creationId xmlns:a16="http://schemas.microsoft.com/office/drawing/2014/main" id="{0CCF0D4B-7A66-43C8-82E9-F232B82AB7CA}"/>
              </a:ext>
            </a:extLst>
          </p:cNvPr>
          <p:cNvSpPr/>
          <p:nvPr/>
        </p:nvSpPr>
        <p:spPr>
          <a:xfrm>
            <a:off x="6096000" y="3193026"/>
            <a:ext cx="537831" cy="535616"/>
          </a:xfrm>
          <a:prstGeom prst="ellipse">
            <a:avLst/>
          </a:prstGeom>
          <a:solidFill>
            <a:schemeClr val="bg2">
              <a:lumMod val="75000"/>
            </a:schemeClr>
          </a:solidFill>
          <a:ln>
            <a:noFill/>
          </a:ln>
          <a:effectLst>
            <a:outerShdw blurRad="149987" dist="250190" dir="8460000" algn="ctr">
              <a:srgbClr val="000000">
                <a:alpha val="28000"/>
              </a:srgbClr>
            </a:outerShdw>
            <a:softEdge rad="1270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H</a:t>
            </a:r>
          </a:p>
        </p:txBody>
      </p:sp>
      <p:sp>
        <p:nvSpPr>
          <p:cNvPr id="22" name="Oval 21">
            <a:extLst>
              <a:ext uri="{FF2B5EF4-FFF2-40B4-BE49-F238E27FC236}">
                <a16:creationId xmlns:a16="http://schemas.microsoft.com/office/drawing/2014/main" id="{21190B72-9142-4978-8D14-39077BA3E02D}"/>
              </a:ext>
            </a:extLst>
          </p:cNvPr>
          <p:cNvSpPr/>
          <p:nvPr/>
        </p:nvSpPr>
        <p:spPr>
          <a:xfrm>
            <a:off x="5237199" y="2321819"/>
            <a:ext cx="802759" cy="797442"/>
          </a:xfrm>
          <a:prstGeom prst="ellipse">
            <a:avLst/>
          </a:prstGeom>
          <a:solidFill>
            <a:schemeClr val="accent5">
              <a:lumMod val="60000"/>
              <a:lumOff val="40000"/>
            </a:schemeClr>
          </a:solidFill>
          <a:ln>
            <a:noFill/>
          </a:ln>
          <a:effectLst>
            <a:outerShdw blurRad="149987" dist="250190" dir="8460000" algn="ctr">
              <a:srgbClr val="000000">
                <a:alpha val="28000"/>
              </a:srgbClr>
            </a:outerShdw>
            <a:softEdge rad="1270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O</a:t>
            </a:r>
          </a:p>
        </p:txBody>
      </p:sp>
      <p:sp>
        <p:nvSpPr>
          <p:cNvPr id="23" name="Oval 22">
            <a:extLst>
              <a:ext uri="{FF2B5EF4-FFF2-40B4-BE49-F238E27FC236}">
                <a16:creationId xmlns:a16="http://schemas.microsoft.com/office/drawing/2014/main" id="{C73FE193-D702-4CD0-9E9B-756AFC1B9225}"/>
              </a:ext>
            </a:extLst>
          </p:cNvPr>
          <p:cNvSpPr/>
          <p:nvPr/>
        </p:nvSpPr>
        <p:spPr>
          <a:xfrm>
            <a:off x="7187660" y="2925218"/>
            <a:ext cx="537831" cy="535616"/>
          </a:xfrm>
          <a:prstGeom prst="ellipse">
            <a:avLst/>
          </a:prstGeom>
          <a:solidFill>
            <a:schemeClr val="bg2">
              <a:lumMod val="75000"/>
            </a:schemeClr>
          </a:solidFill>
          <a:ln>
            <a:noFill/>
          </a:ln>
          <a:effectLst>
            <a:outerShdw blurRad="149987" dist="250190" dir="8460000" algn="ctr">
              <a:srgbClr val="000000">
                <a:alpha val="28000"/>
              </a:srgbClr>
            </a:outerShdw>
            <a:softEdge rad="1270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H</a:t>
            </a:r>
          </a:p>
        </p:txBody>
      </p:sp>
      <p:sp>
        <p:nvSpPr>
          <p:cNvPr id="24" name="Left Brace 23">
            <a:extLst>
              <a:ext uri="{FF2B5EF4-FFF2-40B4-BE49-F238E27FC236}">
                <a16:creationId xmlns:a16="http://schemas.microsoft.com/office/drawing/2014/main" id="{6951264E-3595-4FB8-BF11-278472C9675E}"/>
              </a:ext>
            </a:extLst>
          </p:cNvPr>
          <p:cNvSpPr/>
          <p:nvPr/>
        </p:nvSpPr>
        <p:spPr>
          <a:xfrm>
            <a:off x="4419600" y="1209610"/>
            <a:ext cx="448338" cy="251903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Left Brace 24">
            <a:extLst>
              <a:ext uri="{FF2B5EF4-FFF2-40B4-BE49-F238E27FC236}">
                <a16:creationId xmlns:a16="http://schemas.microsoft.com/office/drawing/2014/main" id="{9F48AECA-BCCE-4E74-B223-B65473B8B29D}"/>
              </a:ext>
            </a:extLst>
          </p:cNvPr>
          <p:cNvSpPr/>
          <p:nvPr/>
        </p:nvSpPr>
        <p:spPr>
          <a:xfrm rot="10800000">
            <a:off x="8462599" y="1209610"/>
            <a:ext cx="448338" cy="251903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832BD4A3-701E-45C8-88A9-E5E8680AED33}"/>
              </a:ext>
            </a:extLst>
          </p:cNvPr>
          <p:cNvSpPr txBox="1"/>
          <p:nvPr/>
        </p:nvSpPr>
        <p:spPr>
          <a:xfrm>
            <a:off x="1287533" y="3859776"/>
            <a:ext cx="2429432"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endParaRPr lang="en-US" sz="2400"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15AA1B50-17F6-4EEF-BC18-C6C6A0D36607}"/>
              </a:ext>
            </a:extLst>
          </p:cNvPr>
          <p:cNvSpPr txBox="1"/>
          <p:nvPr/>
        </p:nvSpPr>
        <p:spPr>
          <a:xfrm>
            <a:off x="5497802" y="3859775"/>
            <a:ext cx="2429432"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endParaRPr lang="en-US" sz="2400"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B4275A2E-ADE4-452A-AE07-2D9A6B8EE57E}"/>
              </a:ext>
            </a:extLst>
          </p:cNvPr>
          <p:cNvSpPr txBox="1"/>
          <p:nvPr/>
        </p:nvSpPr>
        <p:spPr>
          <a:xfrm>
            <a:off x="9117083" y="3859774"/>
            <a:ext cx="2429432"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Sau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endParaRPr lang="en-US" sz="2400" dirty="0">
              <a:latin typeface="Times New Roman" panose="02020603050405020304" pitchFamily="18" charset="0"/>
              <a:cs typeface="Times New Roman" panose="02020603050405020304" pitchFamily="18" charset="0"/>
            </a:endParaRPr>
          </a:p>
        </p:txBody>
      </p:sp>
      <p:graphicFrame>
        <p:nvGraphicFramePr>
          <p:cNvPr id="29" name="Table 28">
            <a:extLst>
              <a:ext uri="{FF2B5EF4-FFF2-40B4-BE49-F238E27FC236}">
                <a16:creationId xmlns:a16="http://schemas.microsoft.com/office/drawing/2014/main" id="{AB653D62-1E58-4DFA-9852-BB8A73426DED}"/>
              </a:ext>
            </a:extLst>
          </p:cNvPr>
          <p:cNvGraphicFramePr>
            <a:graphicFrameLocks noGrp="1"/>
          </p:cNvGraphicFramePr>
          <p:nvPr/>
        </p:nvGraphicFramePr>
        <p:xfrm>
          <a:off x="954607" y="4540438"/>
          <a:ext cx="10513250" cy="2042732"/>
        </p:xfrm>
        <a:graphic>
          <a:graphicData uri="http://schemas.openxmlformats.org/drawingml/2006/table">
            <a:tbl>
              <a:tblPr firstRow="1" firstCol="1" bandRow="1">
                <a:tableStyleId>{5940675A-B579-460E-94D1-54222C63F5DA}</a:tableStyleId>
              </a:tblPr>
              <a:tblGrid>
                <a:gridCol w="1690270">
                  <a:extLst>
                    <a:ext uri="{9D8B030D-6E8A-4147-A177-3AD203B41FA5}">
                      <a16:colId xmlns:a16="http://schemas.microsoft.com/office/drawing/2014/main" val="3439194087"/>
                    </a:ext>
                  </a:extLst>
                </a:gridCol>
                <a:gridCol w="3465158">
                  <a:extLst>
                    <a:ext uri="{9D8B030D-6E8A-4147-A177-3AD203B41FA5}">
                      <a16:colId xmlns:a16="http://schemas.microsoft.com/office/drawing/2014/main" val="3993985550"/>
                    </a:ext>
                  </a:extLst>
                </a:gridCol>
                <a:gridCol w="4007359">
                  <a:extLst>
                    <a:ext uri="{9D8B030D-6E8A-4147-A177-3AD203B41FA5}">
                      <a16:colId xmlns:a16="http://schemas.microsoft.com/office/drawing/2014/main" val="4026298095"/>
                    </a:ext>
                  </a:extLst>
                </a:gridCol>
                <a:gridCol w="1350463">
                  <a:extLst>
                    <a:ext uri="{9D8B030D-6E8A-4147-A177-3AD203B41FA5}">
                      <a16:colId xmlns:a16="http://schemas.microsoft.com/office/drawing/2014/main" val="2695674102"/>
                    </a:ext>
                  </a:extLst>
                </a:gridCol>
              </a:tblGrid>
              <a:tr h="0">
                <a:tc>
                  <a:txBody>
                    <a:bodyPr/>
                    <a:lstStyle/>
                    <a:p>
                      <a:pPr marL="0" marR="0" algn="ctr">
                        <a:lnSpc>
                          <a:spcPct val="115000"/>
                        </a:lnSpc>
                        <a:spcBef>
                          <a:spcPts val="0"/>
                        </a:spcBef>
                        <a:spcAft>
                          <a:spcPts val="0"/>
                        </a:spcAft>
                        <a:tabLst>
                          <a:tab pos="2355850" algn="l"/>
                        </a:tabLst>
                      </a:pPr>
                      <a:r>
                        <a:rPr lang="nl-NL" sz="1800" b="1" dirty="0">
                          <a:effectLst/>
                          <a:latin typeface="Times New Roman" panose="02020603050405020304" pitchFamily="18" charset="0"/>
                          <a:cs typeface="Times New Roman" panose="02020603050405020304" pitchFamily="18" charset="0"/>
                        </a:rPr>
                        <a:t>Các giai đoạn</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2355850" algn="l"/>
                        </a:tabLst>
                      </a:pPr>
                      <a:r>
                        <a:rPr lang="nl-NL" sz="1800" b="1" dirty="0">
                          <a:effectLst/>
                          <a:latin typeface="Times New Roman" panose="02020603050405020304" pitchFamily="18" charset="0"/>
                          <a:cs typeface="Times New Roman" panose="02020603050405020304" pitchFamily="18" charset="0"/>
                        </a:rPr>
                        <a:t>Số nguyên tử của mỗi nguyên tố</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2355850" algn="l"/>
                        </a:tabLst>
                      </a:pPr>
                      <a:r>
                        <a:rPr lang="nl-NL" sz="1800" b="1" dirty="0">
                          <a:effectLst/>
                          <a:latin typeface="Times New Roman" panose="02020603050405020304" pitchFamily="18" charset="0"/>
                          <a:cs typeface="Times New Roman" panose="02020603050405020304" pitchFamily="18" charset="0"/>
                        </a:rPr>
                        <a:t>Những nguyên tử nào liên kết với nhau</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2355850" algn="l"/>
                        </a:tabLst>
                      </a:pPr>
                      <a:r>
                        <a:rPr lang="nl-NL" sz="1800" b="1" dirty="0">
                          <a:effectLst/>
                          <a:latin typeface="Times New Roman" panose="02020603050405020304" pitchFamily="18" charset="0"/>
                          <a:cs typeface="Times New Roman" panose="02020603050405020304" pitchFamily="18" charset="0"/>
                        </a:rPr>
                        <a:t>Phân tử</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72669831"/>
                  </a:ext>
                </a:extLst>
              </a:tr>
              <a:tr h="0">
                <a:tc>
                  <a:txBody>
                    <a:bodyPr/>
                    <a:lstStyle/>
                    <a:p>
                      <a:pPr marL="0" marR="0" algn="ctr">
                        <a:lnSpc>
                          <a:spcPct val="115000"/>
                        </a:lnSpc>
                        <a:spcBef>
                          <a:spcPts val="0"/>
                        </a:spcBef>
                        <a:spcAft>
                          <a:spcPts val="0"/>
                        </a:spcAft>
                        <a:tabLst>
                          <a:tab pos="2355850" algn="l"/>
                        </a:tabLst>
                      </a:pPr>
                      <a:r>
                        <a:rPr lang="nl-NL" sz="1800" dirty="0">
                          <a:effectLst/>
                          <a:latin typeface="Times New Roman" panose="02020603050405020304" pitchFamily="18" charset="0"/>
                          <a:cs typeface="Times New Roman" panose="02020603050405020304" pitchFamily="18" charset="0"/>
                        </a:rPr>
                        <a:t>Trước phản ứng</a:t>
                      </a:r>
                    </a:p>
                    <a:p>
                      <a:pPr marL="0" marR="0" algn="ctr">
                        <a:lnSpc>
                          <a:spcPct val="115000"/>
                        </a:lnSpc>
                        <a:spcBef>
                          <a:spcPts val="0"/>
                        </a:spcBef>
                        <a:spcAft>
                          <a:spcPts val="0"/>
                        </a:spcAft>
                        <a:tabLst>
                          <a:tab pos="2355850" algn="l"/>
                        </a:tabLst>
                      </a:pP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2355850" algn="l"/>
                        </a:tabLs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2355850" algn="l"/>
                        </a:tabLs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2355850" algn="l"/>
                        </a:tabLs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3591701"/>
                  </a:ext>
                </a:extLst>
              </a:tr>
              <a:tr h="0">
                <a:tc>
                  <a:txBody>
                    <a:bodyPr/>
                    <a:lstStyle/>
                    <a:p>
                      <a:pPr marL="0" marR="0" algn="ctr">
                        <a:lnSpc>
                          <a:spcPct val="115000"/>
                        </a:lnSpc>
                        <a:spcBef>
                          <a:spcPts val="0"/>
                        </a:spcBef>
                        <a:spcAft>
                          <a:spcPts val="0"/>
                        </a:spcAft>
                        <a:tabLst>
                          <a:tab pos="2355850" algn="l"/>
                        </a:tabLst>
                      </a:pPr>
                      <a:r>
                        <a:rPr lang="nl-NL" sz="1800" dirty="0">
                          <a:effectLst/>
                          <a:latin typeface="Times New Roman" panose="02020603050405020304" pitchFamily="18" charset="0"/>
                          <a:cs typeface="Times New Roman" panose="02020603050405020304" pitchFamily="18" charset="0"/>
                        </a:rPr>
                        <a:t>Trong phản ứng</a:t>
                      </a:r>
                    </a:p>
                    <a:p>
                      <a:pPr marL="0" marR="0" algn="ctr">
                        <a:lnSpc>
                          <a:spcPct val="115000"/>
                        </a:lnSpc>
                        <a:spcBef>
                          <a:spcPts val="0"/>
                        </a:spcBef>
                        <a:spcAft>
                          <a:spcPts val="0"/>
                        </a:spcAft>
                        <a:tabLst>
                          <a:tab pos="2355850" algn="l"/>
                        </a:tabLst>
                      </a:pPr>
                      <a:endParaRPr lang="nl-NL" sz="180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2355850" algn="l"/>
                        </a:tabLs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tabLst>
                          <a:tab pos="2355850" algn="l"/>
                        </a:tabLs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2355850" algn="l"/>
                        </a:tabLs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2355850" algn="l"/>
                        </a:tabLs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50555319"/>
                  </a:ext>
                </a:extLst>
              </a:tr>
              <a:tr h="0">
                <a:tc>
                  <a:txBody>
                    <a:bodyPr/>
                    <a:lstStyle/>
                    <a:p>
                      <a:pPr marL="0" marR="0" algn="ctr">
                        <a:lnSpc>
                          <a:spcPct val="115000"/>
                        </a:lnSpc>
                        <a:spcBef>
                          <a:spcPts val="0"/>
                        </a:spcBef>
                        <a:spcAft>
                          <a:spcPts val="0"/>
                        </a:spcAft>
                        <a:tabLst>
                          <a:tab pos="2355850" algn="l"/>
                        </a:tabLst>
                      </a:pPr>
                      <a:r>
                        <a:rPr lang="nl-NL" sz="1800" dirty="0">
                          <a:effectLst/>
                          <a:latin typeface="Times New Roman" panose="02020603050405020304" pitchFamily="18" charset="0"/>
                          <a:cs typeface="Times New Roman" panose="02020603050405020304" pitchFamily="18" charset="0"/>
                        </a:rPr>
                        <a:t>Sau phản ứng</a:t>
                      </a:r>
                    </a:p>
                    <a:p>
                      <a:pPr marL="0" marR="0" algn="ctr">
                        <a:lnSpc>
                          <a:spcPct val="115000"/>
                        </a:lnSpc>
                        <a:spcBef>
                          <a:spcPts val="0"/>
                        </a:spcBef>
                        <a:spcAft>
                          <a:spcPts val="0"/>
                        </a:spcAft>
                        <a:tabLst>
                          <a:tab pos="2355850" algn="l"/>
                        </a:tabLs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2355850" algn="l"/>
                        </a:tabLs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tabLst>
                          <a:tab pos="2355850" algn="l"/>
                        </a:tabLs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2355850" algn="l"/>
                        </a:tabLs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2355850" algn="l"/>
                        </a:tabLs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93437167"/>
                  </a:ext>
                </a:extLst>
              </a:tr>
            </a:tbl>
          </a:graphicData>
        </a:graphic>
      </p:graphicFrame>
      <p:sp>
        <p:nvSpPr>
          <p:cNvPr id="31" name="TextBox 30">
            <a:extLst>
              <a:ext uri="{FF2B5EF4-FFF2-40B4-BE49-F238E27FC236}">
                <a16:creationId xmlns:a16="http://schemas.microsoft.com/office/drawing/2014/main" id="{ED51EA41-51A2-41E9-94F6-D41EF17D27A3}"/>
              </a:ext>
            </a:extLst>
          </p:cNvPr>
          <p:cNvSpPr txBox="1"/>
          <p:nvPr/>
        </p:nvSpPr>
        <p:spPr>
          <a:xfrm>
            <a:off x="3973466" y="4795202"/>
            <a:ext cx="833276" cy="709233"/>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355850" algn="l"/>
              </a:tabLst>
              <a:defRPr/>
            </a:pPr>
            <a:r>
              <a:rPr kumimoji="0" lang="nl-NL"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4H</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tab pos="2355850" algn="l"/>
              </a:tabLst>
              <a:defRPr/>
            </a:pPr>
            <a:r>
              <a:rPr kumimoji="0" lang="nl-NL"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2O</a:t>
            </a:r>
            <a:endParaRPr lang="en-US" dirty="0"/>
          </a:p>
        </p:txBody>
      </p:sp>
      <p:sp>
        <p:nvSpPr>
          <p:cNvPr id="32" name="TextBox 31">
            <a:extLst>
              <a:ext uri="{FF2B5EF4-FFF2-40B4-BE49-F238E27FC236}">
                <a16:creationId xmlns:a16="http://schemas.microsoft.com/office/drawing/2014/main" id="{C0E147B5-55BC-4D06-A993-E4B739E275B5}"/>
              </a:ext>
            </a:extLst>
          </p:cNvPr>
          <p:cNvSpPr txBox="1"/>
          <p:nvPr/>
        </p:nvSpPr>
        <p:spPr>
          <a:xfrm>
            <a:off x="3973466" y="5368815"/>
            <a:ext cx="833276" cy="709233"/>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355850" algn="l"/>
              </a:tabLst>
              <a:defRPr/>
            </a:pPr>
            <a:r>
              <a:rPr kumimoji="0" lang="nl-NL"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4H</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tab pos="2355850" algn="l"/>
              </a:tabLst>
              <a:defRPr/>
            </a:pPr>
            <a:r>
              <a:rPr kumimoji="0" lang="nl-NL"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2O</a:t>
            </a:r>
            <a:endParaRPr lang="en-US" dirty="0"/>
          </a:p>
        </p:txBody>
      </p:sp>
      <p:sp>
        <p:nvSpPr>
          <p:cNvPr id="33" name="TextBox 32">
            <a:extLst>
              <a:ext uri="{FF2B5EF4-FFF2-40B4-BE49-F238E27FC236}">
                <a16:creationId xmlns:a16="http://schemas.microsoft.com/office/drawing/2014/main" id="{4AF1E7F4-36C0-4960-854D-8EF061320D40}"/>
              </a:ext>
            </a:extLst>
          </p:cNvPr>
          <p:cNvSpPr txBox="1"/>
          <p:nvPr/>
        </p:nvSpPr>
        <p:spPr>
          <a:xfrm>
            <a:off x="3973466" y="5975993"/>
            <a:ext cx="833276" cy="709233"/>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355850" algn="l"/>
              </a:tabLst>
              <a:defRPr/>
            </a:pPr>
            <a:r>
              <a:rPr kumimoji="0" lang="nl-NL"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4H</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tab pos="2355850" algn="l"/>
              </a:tabLst>
              <a:defRPr/>
            </a:pPr>
            <a:r>
              <a:rPr kumimoji="0" lang="nl-NL"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2O</a:t>
            </a:r>
            <a:endParaRPr lang="en-US" dirty="0"/>
          </a:p>
        </p:txBody>
      </p:sp>
      <p:sp>
        <p:nvSpPr>
          <p:cNvPr id="35" name="TextBox 34">
            <a:extLst>
              <a:ext uri="{FF2B5EF4-FFF2-40B4-BE49-F238E27FC236}">
                <a16:creationId xmlns:a16="http://schemas.microsoft.com/office/drawing/2014/main" id="{FE14EB98-4D64-49E6-9483-EAA2D57B5711}"/>
              </a:ext>
            </a:extLst>
          </p:cNvPr>
          <p:cNvSpPr txBox="1"/>
          <p:nvPr/>
        </p:nvSpPr>
        <p:spPr>
          <a:xfrm>
            <a:off x="7160597" y="4768504"/>
            <a:ext cx="1873522" cy="703911"/>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355850" algn="l"/>
              </a:tabLst>
              <a:defRPr/>
            </a:pPr>
            <a:r>
              <a:rPr kumimoji="0" lang="nl-NL"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 liên kết với H</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tab pos="2355850" algn="l"/>
              </a:tabLst>
              <a:defRPr/>
            </a:pPr>
            <a:r>
              <a:rPr kumimoji="0" lang="nl-NL"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 liên kết với O</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7" name="TextBox 36">
            <a:extLst>
              <a:ext uri="{FF2B5EF4-FFF2-40B4-BE49-F238E27FC236}">
                <a16:creationId xmlns:a16="http://schemas.microsoft.com/office/drawing/2014/main" id="{598C0C7A-46EB-47D3-A332-CEB5F4FF86BC}"/>
              </a:ext>
            </a:extLst>
          </p:cNvPr>
          <p:cNvSpPr txBox="1"/>
          <p:nvPr/>
        </p:nvSpPr>
        <p:spPr>
          <a:xfrm>
            <a:off x="7221027" y="5561175"/>
            <a:ext cx="1752662" cy="385362"/>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355850" algn="l"/>
              </a:tabLst>
              <a:defRPr/>
            </a:pPr>
            <a:r>
              <a:rPr kumimoji="0" lang="nl-NL"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Không liên kết</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9" name="TextBox 38">
            <a:extLst>
              <a:ext uri="{FF2B5EF4-FFF2-40B4-BE49-F238E27FC236}">
                <a16:creationId xmlns:a16="http://schemas.microsoft.com/office/drawing/2014/main" id="{D3E53F84-6378-45B9-AE54-AEF17616F0C5}"/>
              </a:ext>
            </a:extLst>
          </p:cNvPr>
          <p:cNvSpPr txBox="1"/>
          <p:nvPr/>
        </p:nvSpPr>
        <p:spPr>
          <a:xfrm>
            <a:off x="6068699" y="6111664"/>
            <a:ext cx="4137201" cy="385362"/>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355850" algn="l"/>
              </a:tabLst>
              <a:defRPr/>
            </a:pPr>
            <a:r>
              <a:rPr kumimoji="0" lang="nl-NL"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nguyên tử H liên kết với 1 nguyên tử O</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3279CF87-B01D-46F3-983F-168354B64723}"/>
              </a:ext>
            </a:extLst>
          </p:cNvPr>
          <p:cNvSpPr txBox="1"/>
          <p:nvPr/>
        </p:nvSpPr>
        <p:spPr>
          <a:xfrm>
            <a:off x="10375171" y="4760315"/>
            <a:ext cx="862222" cy="703911"/>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355850" algn="l"/>
              </a:tabLst>
              <a:defRPr/>
            </a:pPr>
            <a:r>
              <a:rPr kumimoji="0" lang="nl-NL"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2H</a:t>
            </a:r>
            <a:r>
              <a:rPr kumimoji="0" lang="nl-NL" sz="18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tab pos="2355850" algn="l"/>
              </a:tabLst>
              <a:defRPr/>
            </a:pPr>
            <a:r>
              <a:rPr kumimoji="0" lang="nl-NL"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1O</a:t>
            </a:r>
            <a:r>
              <a:rPr kumimoji="0" lang="nl-NL" sz="18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3" name="TextBox 42">
            <a:extLst>
              <a:ext uri="{FF2B5EF4-FFF2-40B4-BE49-F238E27FC236}">
                <a16:creationId xmlns:a16="http://schemas.microsoft.com/office/drawing/2014/main" id="{2ADD6770-E18C-4F37-A471-C38A22E47236}"/>
              </a:ext>
            </a:extLst>
          </p:cNvPr>
          <p:cNvSpPr txBox="1"/>
          <p:nvPr/>
        </p:nvSpPr>
        <p:spPr>
          <a:xfrm>
            <a:off x="10006182" y="5549935"/>
            <a:ext cx="1600200" cy="385362"/>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355850" algn="l"/>
              </a:tabLst>
              <a:defRPr/>
            </a:pPr>
            <a:r>
              <a:rPr kumimoji="0" lang="nl-NL"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Không có</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5" name="TextBox 44">
            <a:extLst>
              <a:ext uri="{FF2B5EF4-FFF2-40B4-BE49-F238E27FC236}">
                <a16:creationId xmlns:a16="http://schemas.microsoft.com/office/drawing/2014/main" id="{07D7A5B7-B9A9-4A63-9B62-14F4D6D7C76E}"/>
              </a:ext>
            </a:extLst>
          </p:cNvPr>
          <p:cNvSpPr txBox="1"/>
          <p:nvPr/>
        </p:nvSpPr>
        <p:spPr>
          <a:xfrm>
            <a:off x="10276750" y="6154294"/>
            <a:ext cx="1011498" cy="385362"/>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355850" algn="l"/>
              </a:tabLst>
              <a:defRPr/>
            </a:pPr>
            <a:r>
              <a:rPr kumimoji="0" lang="nl-NL"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2H</a:t>
            </a:r>
            <a:r>
              <a:rPr kumimoji="0" lang="nl-NL" sz="18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nl-NL"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07134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xEl>
                                              <p:pRg st="0" end="0"/>
                                            </p:txEl>
                                          </p:spTgt>
                                        </p:tgtEl>
                                        <p:attrNameLst>
                                          <p:attrName>style.visibility</p:attrName>
                                        </p:attrNameLst>
                                      </p:cBhvr>
                                      <p:to>
                                        <p:strVal val="visible"/>
                                      </p:to>
                                    </p:set>
                                    <p:animEffect transition="in" filter="fade">
                                      <p:cBhvr>
                                        <p:cTn id="25" dur="500"/>
                                        <p:tgtEl>
                                          <p:spTgt spid="26">
                                            <p:txEl>
                                              <p:pRg st="0" end="0"/>
                                            </p:txEl>
                                          </p:spTgt>
                                        </p:tgtEl>
                                      </p:cBhvr>
                                    </p:animEffect>
                                  </p:childTnLst>
                                </p:cTn>
                              </p:par>
                            </p:childTnLst>
                          </p:cTn>
                        </p:par>
                        <p:par>
                          <p:cTn id="26" fill="hold">
                            <p:stCondLst>
                              <p:cond delay="500"/>
                            </p:stCondLst>
                            <p:childTnLst>
                              <p:par>
                                <p:cTn id="27" presetID="10" presetClass="entr" presetSubtype="0" fill="hold" grpId="1"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2000"/>
                                        <p:tgtEl>
                                          <p:spTgt spid="13"/>
                                        </p:tgtEl>
                                      </p:cBhvr>
                                    </p:animEffect>
                                  </p:childTnLst>
                                </p:cTn>
                              </p:par>
                              <p:par>
                                <p:cTn id="33" presetID="49" presetClass="path" presetSubtype="0" accel="50000" decel="50000" fill="hold" grpId="0" nodeType="withEffect">
                                  <p:stCondLst>
                                    <p:cond delay="0"/>
                                  </p:stCondLst>
                                  <p:childTnLst>
                                    <p:animMotion origin="layout" path="M -1.25E-6 1.11111E-6 L 0.4875 0.03217 " pathEditMode="relative" rAng="0" ptsTypes="AA">
                                      <p:cBhvr>
                                        <p:cTn id="34" dur="2000" fill="hold"/>
                                        <p:tgtEl>
                                          <p:spTgt spid="12"/>
                                        </p:tgtEl>
                                        <p:attrNameLst>
                                          <p:attrName>ppt_x</p:attrName>
                                          <p:attrName>ppt_y</p:attrName>
                                        </p:attrNameLst>
                                      </p:cBhvr>
                                      <p:rCtr x="24375" y="1597"/>
                                    </p:animMotion>
                                  </p:childTnLst>
                                </p:cTn>
                              </p:par>
                              <p:par>
                                <p:cTn id="35" presetID="49" presetClass="path" presetSubtype="0" accel="50000" decel="50000" fill="hold" grpId="0" nodeType="withEffect">
                                  <p:stCondLst>
                                    <p:cond delay="0"/>
                                  </p:stCondLst>
                                  <p:childTnLst>
                                    <p:animMotion origin="layout" path="M -1.66667E-6 -4.44444E-6 L 0.32787 0.01991 " pathEditMode="relative" rAng="0" ptsTypes="AA">
                                      <p:cBhvr>
                                        <p:cTn id="36" dur="2000" fill="hold"/>
                                        <p:tgtEl>
                                          <p:spTgt spid="13"/>
                                        </p:tgtEl>
                                        <p:attrNameLst>
                                          <p:attrName>ppt_x</p:attrName>
                                          <p:attrName>ppt_y</p:attrName>
                                        </p:attrNameLst>
                                      </p:cBhvr>
                                      <p:rCtr x="16393" y="995"/>
                                    </p:animMotion>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00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2000"/>
                                        <p:tgtEl>
                                          <p:spTgt spid="15"/>
                                        </p:tgtEl>
                                      </p:cBhvr>
                                    </p:animEffect>
                                  </p:childTnLst>
                                </p:cTn>
                              </p:par>
                              <p:par>
                                <p:cTn id="43" presetID="49" presetClass="path" presetSubtype="0" accel="50000" decel="50000" fill="hold" grpId="1" nodeType="withEffect">
                                  <p:stCondLst>
                                    <p:cond delay="0"/>
                                  </p:stCondLst>
                                  <p:childTnLst>
                                    <p:animMotion origin="layout" path="M -2.91667E-6 2.22222E-6 L 0.33256 0.01828 " pathEditMode="relative" rAng="0" ptsTypes="AA">
                                      <p:cBhvr>
                                        <p:cTn id="44" dur="2000" fill="hold"/>
                                        <p:tgtEl>
                                          <p:spTgt spid="14"/>
                                        </p:tgtEl>
                                        <p:attrNameLst>
                                          <p:attrName>ppt_x</p:attrName>
                                          <p:attrName>ppt_y</p:attrName>
                                        </p:attrNameLst>
                                      </p:cBhvr>
                                      <p:rCtr x="16628" y="903"/>
                                    </p:animMotion>
                                  </p:childTnLst>
                                </p:cTn>
                              </p:par>
                              <p:par>
                                <p:cTn id="45" presetID="49" presetClass="path" presetSubtype="0" accel="50000" decel="50000" fill="hold" grpId="1" nodeType="withEffect">
                                  <p:stCondLst>
                                    <p:cond delay="0"/>
                                  </p:stCondLst>
                                  <p:childTnLst>
                                    <p:animMotion origin="layout" path="M 1.875E-6 4.44444E-6 L 0.22617 0.01967 " pathEditMode="relative" rAng="0" ptsTypes="AA">
                                      <p:cBhvr>
                                        <p:cTn id="46" dur="2000" fill="hold"/>
                                        <p:tgtEl>
                                          <p:spTgt spid="15"/>
                                        </p:tgtEl>
                                        <p:attrNameLst>
                                          <p:attrName>ppt_x</p:attrName>
                                          <p:attrName>ppt_y</p:attrName>
                                        </p:attrNameLst>
                                      </p:cBhvr>
                                      <p:rCtr x="11302" y="972"/>
                                    </p:animMotion>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2000"/>
                                        <p:tgtEl>
                                          <p:spTgt spid="1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2000"/>
                                        <p:tgtEl>
                                          <p:spTgt spid="17"/>
                                        </p:tgtEl>
                                      </p:cBhvr>
                                    </p:animEffect>
                                  </p:childTnLst>
                                </p:cTn>
                              </p:par>
                              <p:par>
                                <p:cTn id="53" presetID="49" presetClass="path" presetSubtype="0" accel="50000" decel="50000" fill="hold" grpId="1" nodeType="withEffect">
                                  <p:stCondLst>
                                    <p:cond delay="0"/>
                                  </p:stCondLst>
                                  <p:childTnLst>
                                    <p:animMotion origin="layout" path="M 1.45833E-6 -2.22222E-6 L 0.26575 0.12107 " pathEditMode="relative" rAng="0" ptsTypes="AA">
                                      <p:cBhvr>
                                        <p:cTn id="54" dur="2000" fill="hold"/>
                                        <p:tgtEl>
                                          <p:spTgt spid="16"/>
                                        </p:tgtEl>
                                        <p:attrNameLst>
                                          <p:attrName>ppt_x</p:attrName>
                                          <p:attrName>ppt_y</p:attrName>
                                        </p:attrNameLst>
                                      </p:cBhvr>
                                      <p:rCtr x="13281" y="6042"/>
                                    </p:animMotion>
                                  </p:childTnLst>
                                </p:cTn>
                              </p:par>
                              <p:par>
                                <p:cTn id="55" presetID="49" presetClass="path" presetSubtype="0" accel="50000" decel="50000" fill="hold" grpId="1" nodeType="withEffect">
                                  <p:stCondLst>
                                    <p:cond delay="0"/>
                                  </p:stCondLst>
                                  <p:childTnLst>
                                    <p:animMotion origin="layout" path="M -3.95833E-6 5.55112E-17 L 0.33347 0.03773 " pathEditMode="relative" rAng="0" ptsTypes="AA">
                                      <p:cBhvr>
                                        <p:cTn id="56" dur="2000" fill="hold"/>
                                        <p:tgtEl>
                                          <p:spTgt spid="17"/>
                                        </p:tgtEl>
                                        <p:attrNameLst>
                                          <p:attrName>ppt_x</p:attrName>
                                          <p:attrName>ppt_y</p:attrName>
                                        </p:attrNameLst>
                                      </p:cBhvr>
                                      <p:rCtr x="16667" y="1875"/>
                                    </p:animMotion>
                                  </p:childTnLst>
                                </p:cTn>
                              </p:par>
                              <p:par>
                                <p:cTn id="57" presetID="10" presetClass="entr" presetSubtype="0" fill="hold" nodeType="withEffect">
                                  <p:stCondLst>
                                    <p:cond delay="0"/>
                                  </p:stCondLst>
                                  <p:childTnLst>
                                    <p:set>
                                      <p:cBhvr>
                                        <p:cTn id="58" dur="1" fill="hold">
                                          <p:stCondLst>
                                            <p:cond delay="0"/>
                                          </p:stCondLst>
                                        </p:cTn>
                                        <p:tgtEl>
                                          <p:spTgt spid="27">
                                            <p:txEl>
                                              <p:pRg st="0" end="0"/>
                                            </p:txEl>
                                          </p:spTgt>
                                        </p:tgtEl>
                                        <p:attrNameLst>
                                          <p:attrName>style.visibility</p:attrName>
                                        </p:attrNameLst>
                                      </p:cBhvr>
                                      <p:to>
                                        <p:strVal val="visible"/>
                                      </p:to>
                                    </p:set>
                                    <p:animEffect transition="in" filter="fade">
                                      <p:cBhvr>
                                        <p:cTn id="59" dur="2000"/>
                                        <p:tgtEl>
                                          <p:spTgt spid="27">
                                            <p:txEl>
                                              <p:pRg st="0" end="0"/>
                                            </p:txEl>
                                          </p:spTgt>
                                        </p:tgtEl>
                                      </p:cBhvr>
                                    </p:animEffect>
                                  </p:childTnLst>
                                </p:cTn>
                              </p:par>
                              <p:par>
                                <p:cTn id="60" presetID="16" presetClass="entr" presetSubtype="26"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barn(inHorizontal)">
                                      <p:cBhvr>
                                        <p:cTn id="62" dur="2000"/>
                                        <p:tgtEl>
                                          <p:spTgt spid="24"/>
                                        </p:tgtEl>
                                      </p:cBhvr>
                                    </p:animEffect>
                                  </p:childTnLst>
                                </p:cTn>
                              </p:par>
                              <p:par>
                                <p:cTn id="63" presetID="16" presetClass="entr" presetSubtype="26"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barn(inHorizontal)">
                                      <p:cBhvr>
                                        <p:cTn id="65" dur="2000"/>
                                        <p:tgtEl>
                                          <p:spTgt spid="25"/>
                                        </p:tgtEl>
                                      </p:cBhvr>
                                    </p:animEffect>
                                  </p:childTnLst>
                                </p:cTn>
                              </p:par>
                            </p:childTnLst>
                          </p:cTn>
                        </p:par>
                        <p:par>
                          <p:cTn id="66" fill="hold">
                            <p:stCondLst>
                              <p:cond delay="2500"/>
                            </p:stCondLst>
                            <p:childTnLst>
                              <p:par>
                                <p:cTn id="67" presetID="10" presetClass="entr" presetSubtype="0" fill="hold" grpId="1" nodeType="after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2000"/>
                                        <p:tgtEl>
                                          <p:spTgt spid="18"/>
                                        </p:tgtEl>
                                      </p:cBhvr>
                                    </p:animEffect>
                                  </p:childTnLst>
                                </p:cTn>
                              </p:par>
                              <p:par>
                                <p:cTn id="70" presetID="49" presetClass="path" presetSubtype="0" accel="50000" decel="50000" fill="hold" grpId="0" nodeType="withEffect">
                                  <p:stCondLst>
                                    <p:cond delay="0"/>
                                  </p:stCondLst>
                                  <p:childTnLst>
                                    <p:animMotion origin="layout" path="M 3.75E-6 -2.22222E-6 L 0.2332 -0.09004 " pathEditMode="relative" rAng="0" ptsTypes="AA">
                                      <p:cBhvr>
                                        <p:cTn id="71" dur="2000" fill="hold"/>
                                        <p:tgtEl>
                                          <p:spTgt spid="18"/>
                                        </p:tgtEl>
                                        <p:attrNameLst>
                                          <p:attrName>ppt_x</p:attrName>
                                          <p:attrName>ppt_y</p:attrName>
                                        </p:attrNameLst>
                                      </p:cBhvr>
                                      <p:rCtr x="11654" y="-4514"/>
                                    </p:animMotion>
                                  </p:childTnLst>
                                </p:cTn>
                              </p:par>
                              <p:par>
                                <p:cTn id="72" presetID="10" presetClass="entr" presetSubtype="0" fill="hold" grpId="0" nodeType="with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2000"/>
                                        <p:tgtEl>
                                          <p:spTgt spid="19"/>
                                        </p:tgtEl>
                                      </p:cBhvr>
                                    </p:animEffect>
                                  </p:childTnLst>
                                </p:cTn>
                              </p:par>
                              <p:par>
                                <p:cTn id="75" presetID="49" presetClass="path" presetSubtype="0" accel="50000" decel="50000" fill="hold" grpId="1" nodeType="withEffect">
                                  <p:stCondLst>
                                    <p:cond delay="0"/>
                                  </p:stCondLst>
                                  <p:childTnLst>
                                    <p:animMotion origin="layout" path="M -2.70833E-6 -3.7037E-7 L 0.26237 -0.00556 " pathEditMode="relative" rAng="0" ptsTypes="AA">
                                      <p:cBhvr>
                                        <p:cTn id="76" dur="2000" fill="hold"/>
                                        <p:tgtEl>
                                          <p:spTgt spid="19"/>
                                        </p:tgtEl>
                                        <p:attrNameLst>
                                          <p:attrName>ppt_x</p:attrName>
                                          <p:attrName>ppt_y</p:attrName>
                                        </p:attrNameLst>
                                      </p:cBhvr>
                                      <p:rCtr x="13112" y="-278"/>
                                    </p:animMotion>
                                  </p:childTnLst>
                                </p:cTn>
                              </p:par>
                              <p:par>
                                <p:cTn id="77" presetID="10" presetClass="entr" presetSubtype="0" fill="hold" grpId="0"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2000"/>
                                        <p:tgtEl>
                                          <p:spTgt spid="20"/>
                                        </p:tgtEl>
                                      </p:cBhvr>
                                    </p:animEffect>
                                  </p:childTnLst>
                                </p:cTn>
                              </p:par>
                              <p:par>
                                <p:cTn id="80" presetID="49" presetClass="path" presetSubtype="0" accel="50000" decel="50000" fill="hold" grpId="1" nodeType="withEffect">
                                  <p:stCondLst>
                                    <p:cond delay="0"/>
                                  </p:stCondLst>
                                  <p:childTnLst>
                                    <p:animMotion origin="layout" path="M -2.91667E-6 1.48148E-6 L 0.36914 0.05046 " pathEditMode="relative" rAng="0" ptsTypes="AA">
                                      <p:cBhvr>
                                        <p:cTn id="81" dur="2000" fill="hold"/>
                                        <p:tgtEl>
                                          <p:spTgt spid="20"/>
                                        </p:tgtEl>
                                        <p:attrNameLst>
                                          <p:attrName>ppt_x</p:attrName>
                                          <p:attrName>ppt_y</p:attrName>
                                        </p:attrNameLst>
                                      </p:cBhvr>
                                      <p:rCtr x="18451" y="2523"/>
                                    </p:animMotion>
                                  </p:childTnLst>
                                </p:cTn>
                              </p:par>
                              <p:par>
                                <p:cTn id="82" presetID="10" presetClass="entr" presetSubtype="0" fill="hold" grpId="1" nodeType="with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2000"/>
                                        <p:tgtEl>
                                          <p:spTgt spid="22"/>
                                        </p:tgtEl>
                                      </p:cBhvr>
                                    </p:animEffect>
                                  </p:childTnLst>
                                </p:cTn>
                              </p:par>
                              <p:par>
                                <p:cTn id="85" presetID="49" presetClass="path" presetSubtype="0" accel="50000" decel="50000" fill="hold" grpId="0" nodeType="withEffect">
                                  <p:stCondLst>
                                    <p:cond delay="0"/>
                                  </p:stCondLst>
                                  <p:childTnLst>
                                    <p:animMotion origin="layout" path="M 5.55112E-17 7.40741E-7 L 0.32786 0.01991 " pathEditMode="relative" rAng="0" ptsTypes="AA">
                                      <p:cBhvr>
                                        <p:cTn id="86" dur="2000" fill="hold"/>
                                        <p:tgtEl>
                                          <p:spTgt spid="22"/>
                                        </p:tgtEl>
                                        <p:attrNameLst>
                                          <p:attrName>ppt_x</p:attrName>
                                          <p:attrName>ppt_y</p:attrName>
                                        </p:attrNameLst>
                                      </p:cBhvr>
                                      <p:rCtr x="16393" y="995"/>
                                    </p:animMotion>
                                  </p:childTnLst>
                                </p:cTn>
                              </p:par>
                              <p:par>
                                <p:cTn id="87" presetID="10" presetClass="entr" presetSubtype="0" fill="hold" grpId="0" nodeType="with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fade">
                                      <p:cBhvr>
                                        <p:cTn id="89" dur="2000"/>
                                        <p:tgtEl>
                                          <p:spTgt spid="21"/>
                                        </p:tgtEl>
                                      </p:cBhvr>
                                    </p:animEffect>
                                  </p:childTnLst>
                                </p:cTn>
                              </p:par>
                              <p:par>
                                <p:cTn id="90" presetID="49" presetClass="path" presetSubtype="0" accel="50000" decel="50000" fill="hold" grpId="1" nodeType="withEffect">
                                  <p:stCondLst>
                                    <p:cond delay="0"/>
                                  </p:stCondLst>
                                  <p:childTnLst>
                                    <p:animMotion origin="layout" path="M 4.79167E-6 3.7037E-7 L 0.29205 -0.01528 " pathEditMode="relative" rAng="0" ptsTypes="AA">
                                      <p:cBhvr>
                                        <p:cTn id="91" dur="2000" fill="hold"/>
                                        <p:tgtEl>
                                          <p:spTgt spid="21"/>
                                        </p:tgtEl>
                                        <p:attrNameLst>
                                          <p:attrName>ppt_x</p:attrName>
                                          <p:attrName>ppt_y</p:attrName>
                                        </p:attrNameLst>
                                      </p:cBhvr>
                                      <p:rCtr x="14596" y="-764"/>
                                    </p:animMotion>
                                  </p:childTnLst>
                                </p:cTn>
                              </p:par>
                              <p:par>
                                <p:cTn id="92" presetID="10" presetClass="entr" presetSubtype="0" fill="hold" grpId="0" nodeType="withEffect">
                                  <p:stCondLst>
                                    <p:cond delay="0"/>
                                  </p:stCondLst>
                                  <p:childTnLst>
                                    <p:set>
                                      <p:cBhvr>
                                        <p:cTn id="93" dur="1" fill="hold">
                                          <p:stCondLst>
                                            <p:cond delay="0"/>
                                          </p:stCondLst>
                                        </p:cTn>
                                        <p:tgtEl>
                                          <p:spTgt spid="23"/>
                                        </p:tgtEl>
                                        <p:attrNameLst>
                                          <p:attrName>style.visibility</p:attrName>
                                        </p:attrNameLst>
                                      </p:cBhvr>
                                      <p:to>
                                        <p:strVal val="visible"/>
                                      </p:to>
                                    </p:set>
                                    <p:animEffect transition="in" filter="fade">
                                      <p:cBhvr>
                                        <p:cTn id="94" dur="2000"/>
                                        <p:tgtEl>
                                          <p:spTgt spid="23"/>
                                        </p:tgtEl>
                                      </p:cBhvr>
                                    </p:animEffect>
                                  </p:childTnLst>
                                </p:cTn>
                              </p:par>
                              <p:par>
                                <p:cTn id="95" presetID="49" presetClass="path" presetSubtype="0" accel="50000" decel="50000" fill="hold" grpId="1" nodeType="withEffect">
                                  <p:stCondLst>
                                    <p:cond delay="0"/>
                                  </p:stCondLst>
                                  <p:childTnLst>
                                    <p:animMotion origin="layout" path="M 0.0056 -0.00278 L 0.13919 7.40741E-7 " pathEditMode="relative" rAng="0" ptsTypes="AA">
                                      <p:cBhvr>
                                        <p:cTn id="96" dur="2000" fill="hold"/>
                                        <p:tgtEl>
                                          <p:spTgt spid="23"/>
                                        </p:tgtEl>
                                        <p:attrNameLst>
                                          <p:attrName>ppt_x</p:attrName>
                                          <p:attrName>ppt_y</p:attrName>
                                        </p:attrNameLst>
                                      </p:cBhvr>
                                      <p:rCtr x="6680" y="139"/>
                                    </p:animMotion>
                                  </p:childTnLst>
                                </p:cTn>
                              </p:par>
                              <p:par>
                                <p:cTn id="97" presetID="10" presetClass="entr" presetSubtype="0" fill="hold" nodeType="withEffect">
                                  <p:stCondLst>
                                    <p:cond delay="0"/>
                                  </p:stCondLst>
                                  <p:childTnLst>
                                    <p:set>
                                      <p:cBhvr>
                                        <p:cTn id="98" dur="1" fill="hold">
                                          <p:stCondLst>
                                            <p:cond delay="0"/>
                                          </p:stCondLst>
                                        </p:cTn>
                                        <p:tgtEl>
                                          <p:spTgt spid="28">
                                            <p:txEl>
                                              <p:pRg st="0" end="0"/>
                                            </p:txEl>
                                          </p:spTgt>
                                        </p:tgtEl>
                                        <p:attrNameLst>
                                          <p:attrName>style.visibility</p:attrName>
                                        </p:attrNameLst>
                                      </p:cBhvr>
                                      <p:to>
                                        <p:strVal val="visible"/>
                                      </p:to>
                                    </p:set>
                                    <p:animEffect transition="in" filter="fade">
                                      <p:cBhvr>
                                        <p:cTn id="99" dur="2000"/>
                                        <p:tgtEl>
                                          <p:spTgt spid="28">
                                            <p:txEl>
                                              <p:pRg st="0" end="0"/>
                                            </p:txEl>
                                          </p:spTgt>
                                        </p:tgtEl>
                                      </p:cBhvr>
                                    </p:animEffect>
                                  </p:childTnLst>
                                </p:cTn>
                              </p:par>
                            </p:childTnLst>
                          </p:cTn>
                        </p:par>
                        <p:par>
                          <p:cTn id="100" fill="hold">
                            <p:stCondLst>
                              <p:cond delay="4500"/>
                            </p:stCondLst>
                            <p:childTnLst>
                              <p:par>
                                <p:cTn id="101" presetID="16" presetClass="entr" presetSubtype="21" fill="hold" nodeType="afterEffect">
                                  <p:stCondLst>
                                    <p:cond delay="0"/>
                                  </p:stCondLst>
                                  <p:childTnLst>
                                    <p:set>
                                      <p:cBhvr>
                                        <p:cTn id="102" dur="1" fill="hold">
                                          <p:stCondLst>
                                            <p:cond delay="0"/>
                                          </p:stCondLst>
                                        </p:cTn>
                                        <p:tgtEl>
                                          <p:spTgt spid="29"/>
                                        </p:tgtEl>
                                        <p:attrNameLst>
                                          <p:attrName>style.visibility</p:attrName>
                                        </p:attrNameLst>
                                      </p:cBhvr>
                                      <p:to>
                                        <p:strVal val="visible"/>
                                      </p:to>
                                    </p:set>
                                    <p:animEffect transition="in" filter="barn(inVertical)">
                                      <p:cBhvr>
                                        <p:cTn id="103" dur="1000"/>
                                        <p:tgtEl>
                                          <p:spTgt spid="29"/>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31"/>
                                        </p:tgtEl>
                                        <p:attrNameLst>
                                          <p:attrName>style.visibility</p:attrName>
                                        </p:attrNameLst>
                                      </p:cBhvr>
                                      <p:to>
                                        <p:strVal val="visible"/>
                                      </p:to>
                                    </p:set>
                                    <p:animEffect transition="in" filter="fade">
                                      <p:cBhvr>
                                        <p:cTn id="108" dur="1000"/>
                                        <p:tgtEl>
                                          <p:spTgt spid="31"/>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32"/>
                                        </p:tgtEl>
                                        <p:attrNameLst>
                                          <p:attrName>style.visibility</p:attrName>
                                        </p:attrNameLst>
                                      </p:cBhvr>
                                      <p:to>
                                        <p:strVal val="visible"/>
                                      </p:to>
                                    </p:set>
                                    <p:animEffect transition="in" filter="fade">
                                      <p:cBhvr>
                                        <p:cTn id="113" dur="1000"/>
                                        <p:tgtEl>
                                          <p:spTgt spid="32"/>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33"/>
                                        </p:tgtEl>
                                        <p:attrNameLst>
                                          <p:attrName>style.visibility</p:attrName>
                                        </p:attrNameLst>
                                      </p:cBhvr>
                                      <p:to>
                                        <p:strVal val="visible"/>
                                      </p:to>
                                    </p:set>
                                    <p:animEffect transition="in" filter="fade">
                                      <p:cBhvr>
                                        <p:cTn id="118" dur="1000"/>
                                        <p:tgtEl>
                                          <p:spTgt spid="33"/>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35"/>
                                        </p:tgtEl>
                                        <p:attrNameLst>
                                          <p:attrName>style.visibility</p:attrName>
                                        </p:attrNameLst>
                                      </p:cBhvr>
                                      <p:to>
                                        <p:strVal val="visible"/>
                                      </p:to>
                                    </p:set>
                                    <p:animEffect transition="in" filter="fade">
                                      <p:cBhvr>
                                        <p:cTn id="123" dur="1000"/>
                                        <p:tgtEl>
                                          <p:spTgt spid="35"/>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37">
                                            <p:txEl>
                                              <p:pRg st="0" end="0"/>
                                            </p:txEl>
                                          </p:spTgt>
                                        </p:tgtEl>
                                        <p:attrNameLst>
                                          <p:attrName>style.visibility</p:attrName>
                                        </p:attrNameLst>
                                      </p:cBhvr>
                                      <p:to>
                                        <p:strVal val="visible"/>
                                      </p:to>
                                    </p:set>
                                    <p:animEffect transition="in" filter="fade">
                                      <p:cBhvr>
                                        <p:cTn id="128" dur="1000"/>
                                        <p:tgtEl>
                                          <p:spTgt spid="37">
                                            <p:txEl>
                                              <p:pRg st="0" end="0"/>
                                            </p:txEl>
                                          </p:spTgt>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nodeType="clickEffect">
                                  <p:stCondLst>
                                    <p:cond delay="0"/>
                                  </p:stCondLst>
                                  <p:childTnLst>
                                    <p:set>
                                      <p:cBhvr>
                                        <p:cTn id="132" dur="1" fill="hold">
                                          <p:stCondLst>
                                            <p:cond delay="0"/>
                                          </p:stCondLst>
                                        </p:cTn>
                                        <p:tgtEl>
                                          <p:spTgt spid="39">
                                            <p:txEl>
                                              <p:pRg st="0" end="0"/>
                                            </p:txEl>
                                          </p:spTgt>
                                        </p:tgtEl>
                                        <p:attrNameLst>
                                          <p:attrName>style.visibility</p:attrName>
                                        </p:attrNameLst>
                                      </p:cBhvr>
                                      <p:to>
                                        <p:strVal val="visible"/>
                                      </p:to>
                                    </p:set>
                                    <p:animEffect transition="in" filter="fade">
                                      <p:cBhvr>
                                        <p:cTn id="133" dur="1000"/>
                                        <p:tgtEl>
                                          <p:spTgt spid="39">
                                            <p:txEl>
                                              <p:pRg st="0" end="0"/>
                                            </p:txEl>
                                          </p:spTgt>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41"/>
                                        </p:tgtEl>
                                        <p:attrNameLst>
                                          <p:attrName>style.visibility</p:attrName>
                                        </p:attrNameLst>
                                      </p:cBhvr>
                                      <p:to>
                                        <p:strVal val="visible"/>
                                      </p:to>
                                    </p:set>
                                    <p:animEffect transition="in" filter="fade">
                                      <p:cBhvr>
                                        <p:cTn id="138" dur="1000"/>
                                        <p:tgtEl>
                                          <p:spTgt spid="41"/>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nodeType="clickEffect">
                                  <p:stCondLst>
                                    <p:cond delay="0"/>
                                  </p:stCondLst>
                                  <p:childTnLst>
                                    <p:set>
                                      <p:cBhvr>
                                        <p:cTn id="142" dur="1" fill="hold">
                                          <p:stCondLst>
                                            <p:cond delay="0"/>
                                          </p:stCondLst>
                                        </p:cTn>
                                        <p:tgtEl>
                                          <p:spTgt spid="43">
                                            <p:txEl>
                                              <p:pRg st="0" end="0"/>
                                            </p:txEl>
                                          </p:spTgt>
                                        </p:tgtEl>
                                        <p:attrNameLst>
                                          <p:attrName>style.visibility</p:attrName>
                                        </p:attrNameLst>
                                      </p:cBhvr>
                                      <p:to>
                                        <p:strVal val="visible"/>
                                      </p:to>
                                    </p:set>
                                    <p:animEffect transition="in" filter="fade">
                                      <p:cBhvr>
                                        <p:cTn id="143" dur="1000"/>
                                        <p:tgtEl>
                                          <p:spTgt spid="43">
                                            <p:txEl>
                                              <p:pRg st="0" end="0"/>
                                            </p:txEl>
                                          </p:spTgt>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45"/>
                                        </p:tgtEl>
                                        <p:attrNameLst>
                                          <p:attrName>style.visibility</p:attrName>
                                        </p:attrNameLst>
                                      </p:cBhvr>
                                      <p:to>
                                        <p:strVal val="visible"/>
                                      </p:to>
                                    </p:set>
                                    <p:animEffect transition="in" filter="fade">
                                      <p:cBhvr>
                                        <p:cTn id="148"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5" grpId="0" animBg="1"/>
      <p:bldP spid="31" grpId="0"/>
      <p:bldP spid="32" grpId="0"/>
      <p:bldP spid="33" grpId="0"/>
      <p:bldP spid="35" grpId="0"/>
      <p:bldP spid="41" grpId="0"/>
      <p:bldP spid="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A3466-F224-4B70-A3AA-07C426F3A331}"/>
              </a:ext>
            </a:extLst>
          </p:cNvPr>
          <p:cNvSpPr txBox="1"/>
          <p:nvPr/>
        </p:nvSpPr>
        <p:spPr>
          <a:xfrm>
            <a:off x="0" y="0"/>
            <a:ext cx="12192000" cy="661207"/>
          </a:xfrm>
          <a:prstGeom prst="rect">
            <a:avLst/>
          </a:prstGeom>
          <a:solidFill>
            <a:schemeClr val="accent1">
              <a:lumMod val="40000"/>
              <a:lumOff val="60000"/>
            </a:schemeClr>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TIẾT 21 – BÀI 15:</a:t>
            </a:r>
            <a:r>
              <a:rPr kumimoji="0" lang="en-US" sz="2800" b="1" i="0" u="none" strike="noStrike" kern="1200" cap="none" spc="0" normalizeH="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ĐỊNH LUẬT BẢO TOÀN KHỐI LƯỢNG</a:t>
            </a:r>
          </a:p>
        </p:txBody>
      </p:sp>
      <p:sp>
        <p:nvSpPr>
          <p:cNvPr id="3" name="TextBox 2">
            <a:extLst>
              <a:ext uri="{FF2B5EF4-FFF2-40B4-BE49-F238E27FC236}">
                <a16:creationId xmlns:a16="http://schemas.microsoft.com/office/drawing/2014/main" id="{87AD6157-EEB0-4A2F-A055-9348EE61794F}"/>
              </a:ext>
            </a:extLst>
          </p:cNvPr>
          <p:cNvSpPr txBox="1"/>
          <p:nvPr/>
        </p:nvSpPr>
        <p:spPr>
          <a:xfrm>
            <a:off x="914400" y="1019175"/>
            <a:ext cx="2314575" cy="523220"/>
          </a:xfrm>
          <a:prstGeom prst="rect">
            <a:avLst/>
          </a:prstGeom>
          <a:noFill/>
        </p:spPr>
        <p:txBody>
          <a:bodyPr wrap="square" rtlCol="0">
            <a:spAutoFit/>
          </a:bodyPr>
          <a:lstStyle/>
          <a:p>
            <a:r>
              <a:rPr lang="en-US" sz="2800" b="1" dirty="0">
                <a:solidFill>
                  <a:schemeClr val="accent1">
                    <a:lumMod val="75000"/>
                  </a:schemeClr>
                </a:solidFill>
                <a:latin typeface="Times New Roman" panose="02020603050405020304" pitchFamily="18" charset="0"/>
                <a:cs typeface="Times New Roman" panose="02020603050405020304" pitchFamily="18" charset="0"/>
              </a:rPr>
              <a:t>1.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Định</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luật</a:t>
            </a:r>
            <a:endParaRPr lang="en-US" sz="28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6CE28CB-D0FF-43DA-94CD-C99E6D23EDB2}"/>
              </a:ext>
            </a:extLst>
          </p:cNvPr>
          <p:cNvSpPr txBox="1"/>
          <p:nvPr/>
        </p:nvSpPr>
        <p:spPr>
          <a:xfrm>
            <a:off x="1342103" y="2903254"/>
            <a:ext cx="9507793" cy="2538515"/>
          </a:xfrm>
          <a:prstGeom prst="rect">
            <a:avLst/>
          </a:prstGeom>
          <a:noFill/>
        </p:spPr>
        <p:txBody>
          <a:bodyPr wrap="square">
            <a:spAutoFit/>
          </a:bodyPr>
          <a:lstStyle/>
          <a:p>
            <a:pPr marL="0" marR="0" algn="just">
              <a:lnSpc>
                <a:spcPct val="115000"/>
              </a:lnSpc>
              <a:spcBef>
                <a:spcPts val="0"/>
              </a:spcBef>
              <a:spcAft>
                <a:spcPts val="800"/>
              </a:spcAft>
            </a:pPr>
            <a:r>
              <a:rPr lang="nl-NL" sz="2800" i="1" u="sng" dirty="0">
                <a:effectLst/>
                <a:latin typeface="Times New Roman" panose="02020603050405020304" pitchFamily="18" charset="0"/>
                <a:ea typeface="Calibri" panose="020F0502020204030204" pitchFamily="34" charset="0"/>
                <a:cs typeface="Times New Roman" panose="02020603050405020304" pitchFamily="18" charset="0"/>
              </a:rPr>
              <a:t>Giải thích:</a:t>
            </a:r>
            <a:r>
              <a:rPr lang="nl-NL"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nl-NL" sz="2800" dirty="0">
                <a:effectLst/>
                <a:latin typeface="Times New Roman" panose="02020603050405020304" pitchFamily="18" charset="0"/>
                <a:ea typeface="Calibri" panose="020F0502020204030204" pitchFamily="34" charset="0"/>
                <a:cs typeface="Times New Roman" panose="02020603050405020304" pitchFamily="18" charset="0"/>
              </a:rPr>
              <a:t>bài 13 đã cho biết trong phản ứng hóa học chỉ có liên kết giữa các nguyên tử thay đổi. Sự thay đổi này chỉ liên quan đến electron nên khối lượng của mỗi nguyên tử không thay đổi. Mặt khác, số nguyên tử của mỗi nguyên tố giữ nguyên. Vì vậy tổng khối lượng của các chất được bảo toàn.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2594C2E-02E9-4BC6-BC73-3F65B3957436}"/>
              </a:ext>
            </a:extLst>
          </p:cNvPr>
          <p:cNvSpPr txBox="1"/>
          <p:nvPr/>
        </p:nvSpPr>
        <p:spPr>
          <a:xfrm>
            <a:off x="1342103" y="1785100"/>
            <a:ext cx="9507793" cy="954107"/>
          </a:xfrm>
          <a:prstGeom prst="rect">
            <a:avLst/>
          </a:prstGeom>
          <a:noFill/>
        </p:spPr>
        <p:txBody>
          <a:bodyPr wrap="square" rtlCol="0">
            <a:spAutoFit/>
          </a:bodyPr>
          <a:lstStyle/>
          <a:p>
            <a:r>
              <a:rPr lang="en-US" sz="2800" i="1" dirty="0" err="1">
                <a:solidFill>
                  <a:srgbClr val="FF0000"/>
                </a:solidFill>
                <a:latin typeface="Times New Roman" panose="02020603050405020304" pitchFamily="18" charset="0"/>
                <a:cs typeface="Times New Roman" panose="02020603050405020304" pitchFamily="18" charset="0"/>
              </a:rPr>
              <a:t>Hãy</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giải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thích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vì</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sao</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trong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một</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phản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ứng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hóa</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học</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tổng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khối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lượng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của</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các</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chất</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được</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bảo</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toàn</a:t>
            </a:r>
            <a:r>
              <a:rPr lang="en-US" sz="2800" i="1" dirty="0">
                <a:solidFill>
                  <a:srgbClr val="FF0000"/>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132651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98255E-A2D6-49D8-8ADC-A04CB2495172}"/>
              </a:ext>
            </a:extLst>
          </p:cNvPr>
          <p:cNvSpPr txBox="1"/>
          <p:nvPr/>
        </p:nvSpPr>
        <p:spPr>
          <a:xfrm>
            <a:off x="0" y="0"/>
            <a:ext cx="12192000" cy="661207"/>
          </a:xfrm>
          <a:prstGeom prst="rect">
            <a:avLst/>
          </a:prstGeom>
          <a:solidFill>
            <a:schemeClr val="accent1">
              <a:lumMod val="40000"/>
              <a:lumOff val="60000"/>
            </a:schemeClr>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TIẾT 21 – BÀI 15:</a:t>
            </a:r>
            <a:r>
              <a:rPr kumimoji="0" lang="en-US" sz="2800" b="1" i="0" u="none" strike="noStrike" kern="1200" cap="none" spc="0" normalizeH="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ĐỊNH LUẬT BẢO TOÀN KHỐI LƯỢNG</a:t>
            </a:r>
          </a:p>
        </p:txBody>
      </p:sp>
      <p:sp>
        <p:nvSpPr>
          <p:cNvPr id="4" name="TextBox 3">
            <a:extLst>
              <a:ext uri="{FF2B5EF4-FFF2-40B4-BE49-F238E27FC236}">
                <a16:creationId xmlns:a16="http://schemas.microsoft.com/office/drawing/2014/main" id="{CD7EFCDF-3D93-46C8-A6FF-407278872FCE}"/>
              </a:ext>
            </a:extLst>
          </p:cNvPr>
          <p:cNvSpPr txBox="1"/>
          <p:nvPr/>
        </p:nvSpPr>
        <p:spPr>
          <a:xfrm>
            <a:off x="790575" y="1036737"/>
            <a:ext cx="2266950" cy="523220"/>
          </a:xfrm>
          <a:prstGeom prst="rect">
            <a:avLst/>
          </a:prstGeom>
          <a:noFill/>
        </p:spPr>
        <p:txBody>
          <a:bodyPr wrap="square">
            <a:spAutoFit/>
          </a:bodyPr>
          <a:lstStyle/>
          <a:p>
            <a:r>
              <a:rPr lang="nl-NL" sz="2800" b="1" dirty="0">
                <a:solidFill>
                  <a:schemeClr val="accent1">
                    <a:lumMod val="75000"/>
                  </a:schemeClr>
                </a:solidFill>
                <a:latin typeface="Times New Roman" panose="02020603050405020304" pitchFamily="18" charset="0"/>
                <a:ea typeface="Calibri" panose="020F0502020204030204" pitchFamily="34" charset="0"/>
              </a:rPr>
              <a:t>2. </a:t>
            </a:r>
            <a:r>
              <a:rPr lang="nl-NL" sz="2800" b="1" dirty="0">
                <a:solidFill>
                  <a:schemeClr val="accent1">
                    <a:lumMod val="75000"/>
                  </a:schemeClr>
                </a:solidFill>
                <a:effectLst/>
                <a:latin typeface="Times New Roman" panose="02020603050405020304" pitchFamily="18" charset="0"/>
                <a:ea typeface="Calibri" panose="020F0502020204030204" pitchFamily="34" charset="0"/>
              </a:rPr>
              <a:t>Áp dụng</a:t>
            </a:r>
            <a:endParaRPr lang="en-US" sz="3600" dirty="0">
              <a:solidFill>
                <a:schemeClr val="accent1">
                  <a:lumMod val="75000"/>
                </a:schemeClr>
              </a:solidFill>
            </a:endParaRPr>
          </a:p>
        </p:txBody>
      </p:sp>
      <p:sp>
        <p:nvSpPr>
          <p:cNvPr id="6" name="TextBox 5">
            <a:extLst>
              <a:ext uri="{FF2B5EF4-FFF2-40B4-BE49-F238E27FC236}">
                <a16:creationId xmlns:a16="http://schemas.microsoft.com/office/drawing/2014/main" id="{6811959C-C4DF-4C13-87FB-E0EB2B750966}"/>
              </a:ext>
            </a:extLst>
          </p:cNvPr>
          <p:cNvSpPr txBox="1"/>
          <p:nvPr/>
        </p:nvSpPr>
        <p:spPr>
          <a:xfrm>
            <a:off x="1162050" y="1649415"/>
            <a:ext cx="9391650" cy="555986"/>
          </a:xfrm>
          <a:prstGeom prst="rect">
            <a:avLst/>
          </a:prstGeom>
          <a:noFill/>
        </p:spPr>
        <p:txBody>
          <a:bodyPr wrap="square">
            <a:spAutoFit/>
          </a:bodyPr>
          <a:lstStyle/>
          <a:p>
            <a:pPr algn="just">
              <a:lnSpc>
                <a:spcPct val="115000"/>
              </a:lnSpc>
              <a:spcAft>
                <a:spcPts val="800"/>
              </a:spcAft>
            </a:pPr>
            <a:r>
              <a:rPr lang="nl-NL" sz="28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Giả sử có phản ứng tổng quát:        A + B </a:t>
            </a:r>
            <a:r>
              <a:rPr lang="nl-NL" sz="28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nl-NL" sz="28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C + D</a:t>
            </a:r>
            <a:endParaRPr lang="en-US" sz="28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04ED6A99-E613-4DF7-A9EE-1E7E181162B1}"/>
              </a:ext>
            </a:extLst>
          </p:cNvPr>
          <p:cNvSpPr txBox="1"/>
          <p:nvPr/>
        </p:nvSpPr>
        <p:spPr>
          <a:xfrm>
            <a:off x="1162050" y="2377045"/>
            <a:ext cx="3970390" cy="556434"/>
          </a:xfrm>
          <a:prstGeom prst="rect">
            <a:avLst/>
          </a:prstGeom>
          <a:noFill/>
        </p:spPr>
        <p:txBody>
          <a:bodyPr wrap="square">
            <a:spAutoFit/>
          </a:bodyPr>
          <a:lstStyle/>
          <a:p>
            <a:pPr marL="0" marR="0" algn="just">
              <a:lnSpc>
                <a:spcPct val="115000"/>
              </a:lnSpc>
              <a:spcBef>
                <a:spcPts val="0"/>
              </a:spcBef>
              <a:spcAft>
                <a:spcPts val="800"/>
              </a:spcAft>
            </a:pPr>
            <a:r>
              <a:rPr lang="nl-NL" sz="2800"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Công thức tổng quát:</a:t>
            </a:r>
            <a:endParaRPr lang="en-US" sz="28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2BA01C3C-7199-47C6-BB48-51468B8725C2}"/>
              </a:ext>
            </a:extLst>
          </p:cNvPr>
          <p:cNvSpPr txBox="1"/>
          <p:nvPr/>
        </p:nvSpPr>
        <p:spPr>
          <a:xfrm>
            <a:off x="1396180" y="3110079"/>
            <a:ext cx="9591675" cy="523220"/>
          </a:xfrm>
          <a:prstGeom prst="rect">
            <a:avLst/>
          </a:prstGeom>
          <a:noFill/>
        </p:spPr>
        <p:txBody>
          <a:bodyPr wrap="square">
            <a:spAutoFit/>
          </a:bodyPr>
          <a:lstStyle/>
          <a:p>
            <a:r>
              <a:rPr lang="nl-NL" sz="2800" dirty="0">
                <a:solidFill>
                  <a:schemeClr val="accent1">
                    <a:lumMod val="75000"/>
                  </a:schemeClr>
                </a:solidFill>
                <a:effectLst/>
                <a:latin typeface="Times New Roman" panose="02020603050405020304" pitchFamily="18" charset="0"/>
                <a:ea typeface="Calibri" panose="020F0502020204030204" pitchFamily="34" charset="0"/>
              </a:rPr>
              <a:t>(Trong đó, m</a:t>
            </a:r>
            <a:r>
              <a:rPr lang="nl-NL" sz="2800" baseline="-25000" dirty="0">
                <a:solidFill>
                  <a:schemeClr val="accent1">
                    <a:lumMod val="75000"/>
                  </a:schemeClr>
                </a:solidFill>
                <a:effectLst/>
                <a:latin typeface="Times New Roman" panose="02020603050405020304" pitchFamily="18" charset="0"/>
                <a:ea typeface="Calibri" panose="020F0502020204030204" pitchFamily="34" charset="0"/>
              </a:rPr>
              <a:t>A</a:t>
            </a:r>
            <a:r>
              <a:rPr lang="nl-NL" sz="2800" dirty="0">
                <a:solidFill>
                  <a:schemeClr val="accent1">
                    <a:lumMod val="75000"/>
                  </a:schemeClr>
                </a:solidFill>
                <a:effectLst/>
                <a:latin typeface="Times New Roman" panose="02020603050405020304" pitchFamily="18" charset="0"/>
                <a:ea typeface="Calibri" panose="020F0502020204030204" pitchFamily="34" charset="0"/>
              </a:rPr>
              <a:t>, m</a:t>
            </a:r>
            <a:r>
              <a:rPr lang="nl-NL" sz="2800" baseline="-25000" dirty="0">
                <a:solidFill>
                  <a:schemeClr val="accent1">
                    <a:lumMod val="75000"/>
                  </a:schemeClr>
                </a:solidFill>
                <a:effectLst/>
                <a:latin typeface="Times New Roman" panose="02020603050405020304" pitchFamily="18" charset="0"/>
                <a:ea typeface="Calibri" panose="020F0502020204030204" pitchFamily="34" charset="0"/>
              </a:rPr>
              <a:t>B</a:t>
            </a:r>
            <a:r>
              <a:rPr lang="nl-NL" sz="2800" dirty="0">
                <a:solidFill>
                  <a:schemeClr val="accent1">
                    <a:lumMod val="75000"/>
                  </a:schemeClr>
                </a:solidFill>
                <a:effectLst/>
                <a:latin typeface="Times New Roman" panose="02020603050405020304" pitchFamily="18" charset="0"/>
                <a:ea typeface="Calibri" panose="020F0502020204030204" pitchFamily="34" charset="0"/>
              </a:rPr>
              <a:t>, m</a:t>
            </a:r>
            <a:r>
              <a:rPr lang="nl-NL" sz="2800" baseline="-25000" dirty="0">
                <a:solidFill>
                  <a:schemeClr val="accent1">
                    <a:lumMod val="75000"/>
                  </a:schemeClr>
                </a:solidFill>
                <a:effectLst/>
                <a:latin typeface="Times New Roman" panose="02020603050405020304" pitchFamily="18" charset="0"/>
                <a:ea typeface="Calibri" panose="020F0502020204030204" pitchFamily="34" charset="0"/>
              </a:rPr>
              <a:t>C</a:t>
            </a:r>
            <a:r>
              <a:rPr lang="nl-NL" sz="2800" dirty="0">
                <a:solidFill>
                  <a:schemeClr val="accent1">
                    <a:lumMod val="75000"/>
                  </a:schemeClr>
                </a:solidFill>
                <a:effectLst/>
                <a:latin typeface="Times New Roman" panose="02020603050405020304" pitchFamily="18" charset="0"/>
                <a:ea typeface="Calibri" panose="020F0502020204030204" pitchFamily="34" charset="0"/>
              </a:rPr>
              <a:t>, m</a:t>
            </a:r>
            <a:r>
              <a:rPr lang="nl-NL" sz="2800" baseline="-25000" dirty="0">
                <a:solidFill>
                  <a:schemeClr val="accent1">
                    <a:lumMod val="75000"/>
                  </a:schemeClr>
                </a:solidFill>
                <a:effectLst/>
                <a:latin typeface="Times New Roman" panose="02020603050405020304" pitchFamily="18" charset="0"/>
                <a:ea typeface="Calibri" panose="020F0502020204030204" pitchFamily="34" charset="0"/>
              </a:rPr>
              <a:t>D</a:t>
            </a:r>
            <a:r>
              <a:rPr lang="nl-NL" sz="2800" dirty="0">
                <a:solidFill>
                  <a:schemeClr val="accent1">
                    <a:lumMod val="75000"/>
                  </a:schemeClr>
                </a:solidFill>
                <a:effectLst/>
                <a:latin typeface="Times New Roman" panose="02020603050405020304" pitchFamily="18" charset="0"/>
                <a:ea typeface="Calibri" panose="020F0502020204030204" pitchFamily="34" charset="0"/>
              </a:rPr>
              <a:t> lần lượt là khối lượng của A, B, C, D)</a:t>
            </a:r>
            <a:endParaRPr lang="en-US" sz="2800" dirty="0">
              <a:solidFill>
                <a:schemeClr val="accent1">
                  <a:lumMod val="75000"/>
                </a:schemeClr>
              </a:solidFill>
            </a:endParaRPr>
          </a:p>
        </p:txBody>
      </p:sp>
      <p:sp>
        <p:nvSpPr>
          <p:cNvPr id="9" name="TextBox 8">
            <a:extLst>
              <a:ext uri="{FF2B5EF4-FFF2-40B4-BE49-F238E27FC236}">
                <a16:creationId xmlns:a16="http://schemas.microsoft.com/office/drawing/2014/main" id="{57665797-FEFA-4293-ACC3-F611B758B2FC}"/>
              </a:ext>
            </a:extLst>
          </p:cNvPr>
          <p:cNvSpPr txBox="1"/>
          <p:nvPr/>
        </p:nvSpPr>
        <p:spPr>
          <a:xfrm>
            <a:off x="6096000" y="2343687"/>
            <a:ext cx="3687097" cy="523220"/>
          </a:xfrm>
          <a:prstGeom prst="rect">
            <a:avLst/>
          </a:prstGeom>
          <a:noFill/>
        </p:spPr>
        <p:txBody>
          <a:bodyPr wrap="square">
            <a:spAutoFit/>
          </a:bodyPr>
          <a:lstStyle/>
          <a:p>
            <a:r>
              <a:rPr kumimoji="0" lang="nl-NL" sz="28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m</a:t>
            </a:r>
            <a:r>
              <a:rPr kumimoji="0" lang="nl-NL" sz="2800" b="1" i="0" u="none" strike="noStrike" kern="1200" cap="none" spc="0" normalizeH="0" baseline="-25000" noProof="0" dirty="0">
                <a:ln>
                  <a:noFill/>
                </a:ln>
                <a:solidFill>
                  <a:srgbClr val="4472C4">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A</a:t>
            </a:r>
            <a:r>
              <a:rPr kumimoji="0" lang="nl-NL" sz="28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 m</a:t>
            </a:r>
            <a:r>
              <a:rPr kumimoji="0" lang="nl-NL" sz="2800" b="1" i="0" u="none" strike="noStrike" kern="1200" cap="none" spc="0" normalizeH="0" baseline="-25000" noProof="0" dirty="0">
                <a:ln>
                  <a:noFill/>
                </a:ln>
                <a:solidFill>
                  <a:srgbClr val="4472C4">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B</a:t>
            </a:r>
            <a:r>
              <a:rPr kumimoji="0" lang="nl-NL" sz="28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 m</a:t>
            </a:r>
            <a:r>
              <a:rPr kumimoji="0" lang="nl-NL" sz="2800" b="1" i="0" u="none" strike="noStrike" kern="1200" cap="none" spc="0" normalizeH="0" baseline="-25000" noProof="0" dirty="0">
                <a:ln>
                  <a:noFill/>
                </a:ln>
                <a:solidFill>
                  <a:srgbClr val="4472C4">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a:t>
            </a:r>
            <a:r>
              <a:rPr kumimoji="0" lang="nl-NL" sz="28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 m</a:t>
            </a:r>
            <a:r>
              <a:rPr kumimoji="0" lang="nl-NL" sz="2800" b="1" i="0" u="none" strike="noStrike" kern="1200" cap="none" spc="0" normalizeH="0" baseline="-25000" noProof="0" dirty="0">
                <a:ln>
                  <a:noFill/>
                </a:ln>
                <a:solidFill>
                  <a:srgbClr val="4472C4">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a:t>
            </a:r>
            <a:endParaRPr lang="en-US" dirty="0"/>
          </a:p>
        </p:txBody>
      </p:sp>
    </p:spTree>
    <p:custDataLst>
      <p:tags r:id="rId1"/>
    </p:custDataLst>
    <p:extLst>
      <p:ext uri="{BB962C8B-B14F-4D97-AF65-F5344CB8AC3E}">
        <p14:creationId xmlns:p14="http://schemas.microsoft.com/office/powerpoint/2010/main" val="422110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1D4CC05-CE2D-463D-B806-ACE81EB2B2F0}"/>
              </a:ext>
            </a:extLst>
          </p:cNvPr>
          <p:cNvSpPr txBox="1"/>
          <p:nvPr/>
        </p:nvSpPr>
        <p:spPr>
          <a:xfrm>
            <a:off x="859401" y="358398"/>
            <a:ext cx="10624677" cy="1339662"/>
          </a:xfrm>
          <a:prstGeom prst="rect">
            <a:avLst/>
          </a:prstGeom>
          <a:noFill/>
        </p:spPr>
        <p:txBody>
          <a:bodyPr wrap="square">
            <a:spAutoFit/>
          </a:bodyPr>
          <a:lstStyle/>
          <a:p>
            <a:pPr marL="0" marR="0" algn="just">
              <a:lnSpc>
                <a:spcPct val="115000"/>
              </a:lnSpc>
              <a:spcBef>
                <a:spcPts val="0"/>
              </a:spcBef>
              <a:spcAft>
                <a:spcPts val="800"/>
              </a:spcAft>
            </a:pPr>
            <a:r>
              <a:rPr lang="nl-NL" sz="2400" b="1" u="sng" dirty="0">
                <a:effectLst/>
                <a:latin typeface="Times New Roman" panose="02020603050405020304" pitchFamily="18" charset="0"/>
                <a:ea typeface="Calibri" panose="020F0502020204030204" pitchFamily="34" charset="0"/>
                <a:cs typeface="Times New Roman" panose="02020603050405020304" pitchFamily="18" charset="0"/>
              </a:rPr>
              <a:t>VD1:</a:t>
            </a:r>
            <a:r>
              <a:rPr lang="nl-NL" sz="2400" dirty="0">
                <a:effectLst/>
                <a:latin typeface="Times New Roman" panose="02020603050405020304" pitchFamily="18" charset="0"/>
                <a:ea typeface="Calibri" panose="020F0502020204030204" pitchFamily="34" charset="0"/>
                <a:cs typeface="Times New Roman" panose="02020603050405020304" pitchFamily="18" charset="0"/>
              </a:rPr>
              <a:t> Trong phản ứng hóa học ở thí nghiệm trên, cho biết khối lượng của đồng (II) sunfat là 16g, khối lượng của natri hidroxit là 8g, khối lượng của natri sunfat là 14,2g. Hãy tính khối lượng của đồng (II) hidroxit.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8D115268-BBC9-4AF1-9EC8-1A3EDA057A0D}"/>
              </a:ext>
            </a:extLst>
          </p:cNvPr>
          <p:cNvCxnSpPr>
            <a:cxnSpLocks/>
          </p:cNvCxnSpPr>
          <p:nvPr/>
        </p:nvCxnSpPr>
        <p:spPr>
          <a:xfrm>
            <a:off x="3598606" y="2001843"/>
            <a:ext cx="0" cy="4300634"/>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5B701A0-0446-42AF-9904-6A13980863DB}"/>
              </a:ext>
            </a:extLst>
          </p:cNvPr>
          <p:cNvSpPr txBox="1"/>
          <p:nvPr/>
        </p:nvSpPr>
        <p:spPr>
          <a:xfrm>
            <a:off x="934064" y="1878173"/>
            <a:ext cx="1897626" cy="461665"/>
          </a:xfrm>
          <a:prstGeom prst="rect">
            <a:avLst/>
          </a:prstGeom>
          <a:noFill/>
        </p:spPr>
        <p:txBody>
          <a:bodyPr wrap="square" rtlCol="0">
            <a:spAutoFit/>
          </a:bodyPr>
          <a:lstStyle/>
          <a:p>
            <a:r>
              <a:rPr lang="en-US" sz="2400" i="1" u="sng" dirty="0" err="1">
                <a:latin typeface="Times New Roman" panose="02020603050405020304" pitchFamily="18" charset="0"/>
                <a:cs typeface="Times New Roman" panose="02020603050405020304" pitchFamily="18" charset="0"/>
              </a:rPr>
              <a:t>Tóm</a:t>
            </a:r>
            <a:r>
              <a:rPr lang="en-US" sz="2400" i="1" u="sng" dirty="0">
                <a:latin typeface="Times New Roman" panose="02020603050405020304" pitchFamily="18" charset="0"/>
                <a:cs typeface="Times New Roman" panose="02020603050405020304" pitchFamily="18" charset="0"/>
              </a:rPr>
              <a:t> </a:t>
            </a:r>
            <a:r>
              <a:rPr lang="en-US" sz="2400" i="1" u="sng" dirty="0" err="1">
                <a:latin typeface="Times New Roman" panose="02020603050405020304" pitchFamily="18" charset="0"/>
                <a:cs typeface="Times New Roman" panose="02020603050405020304" pitchFamily="18" charset="0"/>
              </a:rPr>
              <a:t>tắt</a:t>
            </a:r>
            <a:r>
              <a:rPr lang="en-US" sz="2400" i="1" u="sng"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5CA4801B-0308-4A06-963C-C955A9FD32DA}"/>
              </a:ext>
            </a:extLst>
          </p:cNvPr>
          <p:cNvSpPr txBox="1"/>
          <p:nvPr/>
        </p:nvSpPr>
        <p:spPr>
          <a:xfrm>
            <a:off x="4616246" y="1878173"/>
            <a:ext cx="1897626" cy="461665"/>
          </a:xfrm>
          <a:prstGeom prst="rect">
            <a:avLst/>
          </a:prstGeom>
          <a:noFill/>
        </p:spPr>
        <p:txBody>
          <a:bodyPr wrap="square" rtlCol="0">
            <a:spAutoFit/>
          </a:bodyPr>
          <a:lstStyle/>
          <a:p>
            <a:r>
              <a:rPr lang="en-US" sz="2400" i="1" u="sng" dirty="0" err="1">
                <a:latin typeface="Times New Roman" panose="02020603050405020304" pitchFamily="18" charset="0"/>
                <a:cs typeface="Times New Roman" panose="02020603050405020304" pitchFamily="18" charset="0"/>
              </a:rPr>
              <a:t>Bài</a:t>
            </a:r>
            <a:r>
              <a:rPr lang="en-US" sz="2400" i="1" u="sng" dirty="0">
                <a:latin typeface="Times New Roman" panose="02020603050405020304" pitchFamily="18" charset="0"/>
                <a:cs typeface="Times New Roman" panose="02020603050405020304" pitchFamily="18" charset="0"/>
              </a:rPr>
              <a:t> </a:t>
            </a:r>
            <a:r>
              <a:rPr lang="en-US" sz="2400" i="1" u="sng" dirty="0" err="1">
                <a:latin typeface="Times New Roman" panose="02020603050405020304" pitchFamily="18" charset="0"/>
                <a:cs typeface="Times New Roman" panose="02020603050405020304" pitchFamily="18" charset="0"/>
              </a:rPr>
              <a:t>giải</a:t>
            </a:r>
            <a:r>
              <a:rPr lang="en-US" sz="2400" i="1" u="sng"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B312FCE6-A674-4D88-A16E-C88C2FBEF3E4}"/>
              </a:ext>
            </a:extLst>
          </p:cNvPr>
          <p:cNvSpPr txBox="1"/>
          <p:nvPr/>
        </p:nvSpPr>
        <p:spPr>
          <a:xfrm>
            <a:off x="934064" y="2439686"/>
            <a:ext cx="266454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m </a:t>
            </a:r>
            <a:r>
              <a:rPr lang="en-US" sz="2400" baseline="-25000" dirty="0" err="1">
                <a:latin typeface="Times New Roman" panose="02020603050405020304" pitchFamily="18" charset="0"/>
                <a:cs typeface="Times New Roman" panose="02020603050405020304" pitchFamily="18" charset="0"/>
              </a:rPr>
              <a:t>đồng</a:t>
            </a:r>
            <a:r>
              <a:rPr lang="en-US" sz="2400" baseline="-25000" dirty="0">
                <a:latin typeface="Times New Roman" panose="02020603050405020304" pitchFamily="18" charset="0"/>
                <a:cs typeface="Times New Roman" panose="02020603050405020304" pitchFamily="18" charset="0"/>
              </a:rPr>
              <a:t> (II) </a:t>
            </a:r>
            <a:r>
              <a:rPr lang="en-US" sz="2400" baseline="-25000" dirty="0" err="1">
                <a:latin typeface="Times New Roman" panose="02020603050405020304" pitchFamily="18" charset="0"/>
                <a:cs typeface="Times New Roman" panose="02020603050405020304" pitchFamily="18" charset="0"/>
              </a:rPr>
              <a:t>sunfat</a:t>
            </a:r>
            <a:r>
              <a:rPr lang="en-US" sz="2400" baseline="-250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16g</a:t>
            </a:r>
          </a:p>
        </p:txBody>
      </p:sp>
      <p:sp>
        <p:nvSpPr>
          <p:cNvPr id="11" name="TextBox 10">
            <a:extLst>
              <a:ext uri="{FF2B5EF4-FFF2-40B4-BE49-F238E27FC236}">
                <a16:creationId xmlns:a16="http://schemas.microsoft.com/office/drawing/2014/main" id="{D0993F34-66CA-427A-83AC-582F1BB23DAA}"/>
              </a:ext>
            </a:extLst>
          </p:cNvPr>
          <p:cNvSpPr txBox="1"/>
          <p:nvPr/>
        </p:nvSpPr>
        <p:spPr>
          <a:xfrm>
            <a:off x="934064" y="3048365"/>
            <a:ext cx="2536723"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m </a:t>
            </a:r>
            <a:r>
              <a:rPr lang="en-US" sz="2400" baseline="-25000" dirty="0" err="1">
                <a:latin typeface="Times New Roman" panose="02020603050405020304" pitchFamily="18" charset="0"/>
                <a:cs typeface="Times New Roman" panose="02020603050405020304" pitchFamily="18" charset="0"/>
              </a:rPr>
              <a:t>natri</a:t>
            </a:r>
            <a:r>
              <a:rPr lang="en-US" sz="2400" baseline="-25000" dirty="0">
                <a:latin typeface="Times New Roman" panose="02020603050405020304" pitchFamily="18" charset="0"/>
                <a:cs typeface="Times New Roman" panose="02020603050405020304" pitchFamily="18" charset="0"/>
              </a:rPr>
              <a:t> </a:t>
            </a:r>
            <a:r>
              <a:rPr lang="en-US" sz="2400" baseline="-25000" dirty="0" err="1">
                <a:latin typeface="Times New Roman" panose="02020603050405020304" pitchFamily="18" charset="0"/>
                <a:cs typeface="Times New Roman" panose="02020603050405020304" pitchFamily="18" charset="0"/>
              </a:rPr>
              <a:t>hidroxit</a:t>
            </a:r>
            <a:r>
              <a:rPr lang="en-US" sz="2400" baseline="-250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8g</a:t>
            </a:r>
          </a:p>
        </p:txBody>
      </p:sp>
      <p:sp>
        <p:nvSpPr>
          <p:cNvPr id="12" name="TextBox 11">
            <a:extLst>
              <a:ext uri="{FF2B5EF4-FFF2-40B4-BE49-F238E27FC236}">
                <a16:creationId xmlns:a16="http://schemas.microsoft.com/office/drawing/2014/main" id="{09502677-BA56-4F8E-BA07-79D94A201937}"/>
              </a:ext>
            </a:extLst>
          </p:cNvPr>
          <p:cNvSpPr txBox="1"/>
          <p:nvPr/>
        </p:nvSpPr>
        <p:spPr>
          <a:xfrm>
            <a:off x="934064" y="3609878"/>
            <a:ext cx="253672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m </a:t>
            </a:r>
            <a:r>
              <a:rPr lang="en-US" sz="2400" baseline="-25000" dirty="0" err="1">
                <a:latin typeface="Times New Roman" panose="02020603050405020304" pitchFamily="18" charset="0"/>
                <a:cs typeface="Times New Roman" panose="02020603050405020304" pitchFamily="18" charset="0"/>
              </a:rPr>
              <a:t>natri</a:t>
            </a:r>
            <a:r>
              <a:rPr lang="en-US" sz="2400" baseline="-25000" dirty="0">
                <a:latin typeface="Times New Roman" panose="02020603050405020304" pitchFamily="18" charset="0"/>
                <a:cs typeface="Times New Roman" panose="02020603050405020304" pitchFamily="18" charset="0"/>
              </a:rPr>
              <a:t> </a:t>
            </a:r>
            <a:r>
              <a:rPr lang="en-US" sz="2400" baseline="-25000" dirty="0" err="1">
                <a:latin typeface="Times New Roman" panose="02020603050405020304" pitchFamily="18" charset="0"/>
                <a:cs typeface="Times New Roman" panose="02020603050405020304" pitchFamily="18" charset="0"/>
              </a:rPr>
              <a:t>sunfat</a:t>
            </a:r>
            <a:r>
              <a:rPr lang="en-US" sz="2400" dirty="0">
                <a:latin typeface="Times New Roman" panose="02020603050405020304" pitchFamily="18" charset="0"/>
                <a:cs typeface="Times New Roman" panose="02020603050405020304" pitchFamily="18" charset="0"/>
              </a:rPr>
              <a:t>= 14,2g</a:t>
            </a:r>
          </a:p>
        </p:txBody>
      </p:sp>
      <p:sp>
        <p:nvSpPr>
          <p:cNvPr id="13" name="TextBox 12">
            <a:extLst>
              <a:ext uri="{FF2B5EF4-FFF2-40B4-BE49-F238E27FC236}">
                <a16:creationId xmlns:a16="http://schemas.microsoft.com/office/drawing/2014/main" id="{885C565B-075D-485D-AFF9-D2D27729FC9B}"/>
              </a:ext>
            </a:extLst>
          </p:cNvPr>
          <p:cNvSpPr txBox="1"/>
          <p:nvPr/>
        </p:nvSpPr>
        <p:spPr>
          <a:xfrm>
            <a:off x="934064" y="4171391"/>
            <a:ext cx="2408903" cy="461665"/>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m</a:t>
            </a:r>
            <a:r>
              <a:rPr lang="en-US" sz="2400" baseline="-25000" dirty="0" err="1">
                <a:solidFill>
                  <a:srgbClr val="FF0000"/>
                </a:solidFill>
                <a:latin typeface="Times New Roman" panose="02020603050405020304" pitchFamily="18" charset="0"/>
                <a:cs typeface="Times New Roman" panose="02020603050405020304" pitchFamily="18" charset="0"/>
              </a:rPr>
              <a:t>đồng</a:t>
            </a:r>
            <a:r>
              <a:rPr lang="en-US" sz="2400" baseline="-25000" dirty="0">
                <a:solidFill>
                  <a:srgbClr val="FF0000"/>
                </a:solidFill>
                <a:latin typeface="Times New Roman" panose="02020603050405020304" pitchFamily="18" charset="0"/>
                <a:cs typeface="Times New Roman" panose="02020603050405020304" pitchFamily="18" charset="0"/>
              </a:rPr>
              <a:t> (II) </a:t>
            </a:r>
            <a:r>
              <a:rPr lang="en-US" sz="2400" baseline="-25000" dirty="0" err="1">
                <a:solidFill>
                  <a:srgbClr val="FF0000"/>
                </a:solidFill>
                <a:latin typeface="Times New Roman" panose="02020603050405020304" pitchFamily="18" charset="0"/>
                <a:cs typeface="Times New Roman" panose="02020603050405020304" pitchFamily="18" charset="0"/>
              </a:rPr>
              <a:t>hidroxit</a:t>
            </a:r>
            <a:r>
              <a:rPr lang="en-US" sz="2400" baseline="-25000" dirty="0">
                <a:solidFill>
                  <a:srgbClr val="FF0000"/>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 ?</a:t>
            </a:r>
          </a:p>
        </p:txBody>
      </p:sp>
      <p:sp>
        <p:nvSpPr>
          <p:cNvPr id="15" name="TextBox 14">
            <a:extLst>
              <a:ext uri="{FF2B5EF4-FFF2-40B4-BE49-F238E27FC236}">
                <a16:creationId xmlns:a16="http://schemas.microsoft.com/office/drawing/2014/main" id="{BEF8CCAE-21ED-4836-BFE8-B553296C8309}"/>
              </a:ext>
            </a:extLst>
          </p:cNvPr>
          <p:cNvSpPr txBox="1"/>
          <p:nvPr/>
        </p:nvSpPr>
        <p:spPr>
          <a:xfrm>
            <a:off x="3785420" y="2408869"/>
            <a:ext cx="4719482" cy="490199"/>
          </a:xfrm>
          <a:prstGeom prst="rect">
            <a:avLst/>
          </a:prstGeom>
          <a:noFill/>
        </p:spPr>
        <p:txBody>
          <a:bodyPr wrap="square">
            <a:spAutoFit/>
          </a:bodyPr>
          <a:lstStyle/>
          <a:p>
            <a:pPr marL="0" marR="0" algn="just">
              <a:lnSpc>
                <a:spcPct val="115000"/>
              </a:lnSpc>
              <a:spcBef>
                <a:spcPts val="0"/>
              </a:spcBef>
              <a:spcAft>
                <a:spcPts val="800"/>
              </a:spcAft>
            </a:pPr>
            <a:r>
              <a:rPr lang="nl-NL" sz="2400" b="1" dirty="0">
                <a:effectLst/>
                <a:latin typeface="Times New Roman" panose="02020603050405020304" pitchFamily="18" charset="0"/>
                <a:ea typeface="Calibri" panose="020F0502020204030204" pitchFamily="34" charset="0"/>
                <a:cs typeface="Times New Roman" panose="02020603050405020304" pitchFamily="18" charset="0"/>
              </a:rPr>
              <a:t>B1: Viết PT chữ của phản ứng:</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EE19D891-F4E1-489C-820A-B0D133AA9B1F}"/>
              </a:ext>
            </a:extLst>
          </p:cNvPr>
          <p:cNvSpPr txBox="1"/>
          <p:nvPr/>
        </p:nvSpPr>
        <p:spPr>
          <a:xfrm>
            <a:off x="3785420" y="2968099"/>
            <a:ext cx="8593391" cy="461665"/>
          </a:xfrm>
          <a:prstGeom prst="rect">
            <a:avLst/>
          </a:prstGeom>
          <a:noFill/>
        </p:spPr>
        <p:txBody>
          <a:bodyPr wrap="square">
            <a:spAutoFit/>
          </a:bodyPr>
          <a:lstStyle/>
          <a:p>
            <a:r>
              <a:rPr lang="nl-NL" sz="2400" dirty="0">
                <a:effectLst/>
                <a:latin typeface="Times New Roman" panose="02020603050405020304" pitchFamily="18" charset="0"/>
                <a:ea typeface="Calibri" panose="020F0502020204030204" pitchFamily="34" charset="0"/>
              </a:rPr>
              <a:t>Đồng (II) sunfat + natri hidroxit </a:t>
            </a:r>
            <a:r>
              <a:rPr lang="nl-NL" sz="24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nl-NL" sz="2400" dirty="0">
                <a:effectLst/>
                <a:latin typeface="Times New Roman" panose="02020603050405020304" pitchFamily="18" charset="0"/>
                <a:ea typeface="Calibri" panose="020F0502020204030204" pitchFamily="34" charset="0"/>
              </a:rPr>
              <a:t> đồng (II) hidroxit + natri sunfat.</a:t>
            </a:r>
            <a:endParaRPr lang="en-US" sz="2400" dirty="0"/>
          </a:p>
        </p:txBody>
      </p:sp>
      <p:sp>
        <p:nvSpPr>
          <p:cNvPr id="20" name="TextBox 19">
            <a:extLst>
              <a:ext uri="{FF2B5EF4-FFF2-40B4-BE49-F238E27FC236}">
                <a16:creationId xmlns:a16="http://schemas.microsoft.com/office/drawing/2014/main" id="{94C93FAB-A257-403C-A475-3F114F7D1B38}"/>
              </a:ext>
            </a:extLst>
          </p:cNvPr>
          <p:cNvSpPr txBox="1"/>
          <p:nvPr/>
        </p:nvSpPr>
        <p:spPr>
          <a:xfrm>
            <a:off x="3765757" y="3510030"/>
            <a:ext cx="7806812" cy="914930"/>
          </a:xfrm>
          <a:prstGeom prst="rect">
            <a:avLst/>
          </a:prstGeom>
          <a:noFill/>
        </p:spPr>
        <p:txBody>
          <a:bodyPr wrap="square">
            <a:spAutoFit/>
          </a:bodyPr>
          <a:lstStyle/>
          <a:p>
            <a:pPr marL="0" marR="0" algn="just">
              <a:lnSpc>
                <a:spcPct val="115000"/>
              </a:lnSpc>
              <a:spcBef>
                <a:spcPts val="0"/>
              </a:spcBef>
              <a:spcAft>
                <a:spcPts val="800"/>
              </a:spcAft>
            </a:pPr>
            <a:r>
              <a:rPr lang="nl-NL" sz="2400" b="1" dirty="0">
                <a:effectLst/>
                <a:latin typeface="Times New Roman" panose="02020603050405020304" pitchFamily="18" charset="0"/>
                <a:ea typeface="Calibri" panose="020F0502020204030204" pitchFamily="34" charset="0"/>
                <a:cs typeface="Times New Roman" panose="02020603050405020304" pitchFamily="18" charset="0"/>
              </a:rPr>
              <a:t>B2:  Áp dụng ĐLBTKL, viết công thức về khối lượng của các chất.</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7CF1B874-6D81-4EF5-9B34-DF7FDD6559B8}"/>
              </a:ext>
            </a:extLst>
          </p:cNvPr>
          <p:cNvSpPr txBox="1"/>
          <p:nvPr/>
        </p:nvSpPr>
        <p:spPr>
          <a:xfrm>
            <a:off x="5098025" y="5631265"/>
            <a:ext cx="7806811"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16 + 8 =</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a:t>
            </a:r>
            <a:r>
              <a:rPr lang="en-US" sz="2400" baseline="-25000" dirty="0" err="1">
                <a:solidFill>
                  <a:srgbClr val="FF0000"/>
                </a:solidFill>
                <a:latin typeface="Times New Roman" panose="02020603050405020304" pitchFamily="18" charset="0"/>
                <a:cs typeface="Times New Roman" panose="02020603050405020304" pitchFamily="18" charset="0"/>
              </a:rPr>
              <a:t>đồng</a:t>
            </a:r>
            <a:r>
              <a:rPr lang="en-US" sz="2400" baseline="-25000" dirty="0">
                <a:solidFill>
                  <a:srgbClr val="FF0000"/>
                </a:solidFill>
                <a:latin typeface="Times New Roman" panose="02020603050405020304" pitchFamily="18" charset="0"/>
                <a:cs typeface="Times New Roman" panose="02020603050405020304" pitchFamily="18" charset="0"/>
              </a:rPr>
              <a:t> (II) </a:t>
            </a:r>
            <a:r>
              <a:rPr lang="en-US" sz="2400" baseline="-25000" dirty="0" err="1">
                <a:solidFill>
                  <a:srgbClr val="FF0000"/>
                </a:solidFill>
                <a:latin typeface="Times New Roman" panose="02020603050405020304" pitchFamily="18" charset="0"/>
                <a:cs typeface="Times New Roman" panose="02020603050405020304" pitchFamily="18" charset="0"/>
              </a:rPr>
              <a:t>hidroxit</a:t>
            </a:r>
            <a:r>
              <a:rPr lang="en-US" sz="2400" baseline="-25000" dirty="0">
                <a:solidFill>
                  <a:srgbClr val="FF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+ 14,2</a:t>
            </a:r>
          </a:p>
        </p:txBody>
      </p:sp>
      <p:sp>
        <p:nvSpPr>
          <p:cNvPr id="24" name="TextBox 23">
            <a:extLst>
              <a:ext uri="{FF2B5EF4-FFF2-40B4-BE49-F238E27FC236}">
                <a16:creationId xmlns:a16="http://schemas.microsoft.com/office/drawing/2014/main" id="{9EE6DC91-B3B4-49FB-A97E-AF951C9E2942}"/>
              </a:ext>
            </a:extLst>
          </p:cNvPr>
          <p:cNvSpPr txBox="1"/>
          <p:nvPr/>
        </p:nvSpPr>
        <p:spPr>
          <a:xfrm>
            <a:off x="3785420" y="5010901"/>
            <a:ext cx="8288590" cy="461665"/>
          </a:xfrm>
          <a:prstGeom prst="rect">
            <a:avLst/>
          </a:prstGeom>
          <a:noFill/>
        </p:spPr>
        <p:txBody>
          <a:bodyPr wrap="square">
            <a:spAutoFit/>
          </a:bodyPr>
          <a:lstStyle/>
          <a:p>
            <a:r>
              <a:rPr lang="nl-NL" sz="2400" b="1" dirty="0">
                <a:effectLst/>
                <a:latin typeface="Times New Roman" panose="02020603050405020304" pitchFamily="18" charset="0"/>
                <a:ea typeface="Calibri" panose="020F0502020204030204" pitchFamily="34" charset="0"/>
              </a:rPr>
              <a:t>B3: Thay số vào công thức và tính khối lượng của chất còn lại</a:t>
            </a:r>
            <a:endParaRPr lang="en-US" sz="3200" b="1" dirty="0"/>
          </a:p>
        </p:txBody>
      </p:sp>
      <p:sp>
        <p:nvSpPr>
          <p:cNvPr id="25" name="TextBox 24">
            <a:extLst>
              <a:ext uri="{FF2B5EF4-FFF2-40B4-BE49-F238E27FC236}">
                <a16:creationId xmlns:a16="http://schemas.microsoft.com/office/drawing/2014/main" id="{ADAA363C-0CD2-4318-9C9B-D41F54248E51}"/>
              </a:ext>
            </a:extLst>
          </p:cNvPr>
          <p:cNvSpPr txBox="1"/>
          <p:nvPr/>
        </p:nvSpPr>
        <p:spPr>
          <a:xfrm>
            <a:off x="4149214" y="4390537"/>
            <a:ext cx="7806811"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m </a:t>
            </a:r>
            <a:r>
              <a:rPr lang="en-US" sz="2400" baseline="-25000" dirty="0" err="1">
                <a:latin typeface="Times New Roman" panose="02020603050405020304" pitchFamily="18" charset="0"/>
                <a:cs typeface="Times New Roman" panose="02020603050405020304" pitchFamily="18" charset="0"/>
              </a:rPr>
              <a:t>đồng</a:t>
            </a:r>
            <a:r>
              <a:rPr lang="en-US" sz="2400" baseline="-25000" dirty="0">
                <a:latin typeface="Times New Roman" panose="02020603050405020304" pitchFamily="18" charset="0"/>
                <a:cs typeface="Times New Roman" panose="02020603050405020304" pitchFamily="18" charset="0"/>
              </a:rPr>
              <a:t> (II) </a:t>
            </a:r>
            <a:r>
              <a:rPr lang="en-US" sz="2400" baseline="-25000" dirty="0" err="1">
                <a:latin typeface="Times New Roman" panose="02020603050405020304" pitchFamily="18" charset="0"/>
                <a:cs typeface="Times New Roman" panose="02020603050405020304" pitchFamily="18" charset="0"/>
              </a:rPr>
              <a:t>sunfat</a:t>
            </a:r>
            <a:r>
              <a:rPr lang="en-US" sz="2400" dirty="0">
                <a:latin typeface="Times New Roman" panose="02020603050405020304" pitchFamily="18" charset="0"/>
                <a:cs typeface="Times New Roman" panose="02020603050405020304" pitchFamily="18" charset="0"/>
              </a:rPr>
              <a:t> + m </a:t>
            </a:r>
            <a:r>
              <a:rPr lang="en-US" sz="2400" baseline="-25000" dirty="0" err="1">
                <a:latin typeface="Times New Roman" panose="02020603050405020304" pitchFamily="18" charset="0"/>
                <a:cs typeface="Times New Roman" panose="02020603050405020304" pitchFamily="18" charset="0"/>
              </a:rPr>
              <a:t>natri</a:t>
            </a:r>
            <a:r>
              <a:rPr lang="en-US" sz="2400" baseline="-25000" dirty="0">
                <a:latin typeface="Times New Roman" panose="02020603050405020304" pitchFamily="18" charset="0"/>
                <a:cs typeface="Times New Roman" panose="02020603050405020304" pitchFamily="18" charset="0"/>
              </a:rPr>
              <a:t> </a:t>
            </a:r>
            <a:r>
              <a:rPr lang="en-US" sz="2400" baseline="-25000" dirty="0" err="1">
                <a:latin typeface="Times New Roman" panose="02020603050405020304" pitchFamily="18" charset="0"/>
                <a:cs typeface="Times New Roman" panose="02020603050405020304" pitchFamily="18" charset="0"/>
              </a:rPr>
              <a:t>hidroxit</a:t>
            </a:r>
            <a:r>
              <a:rPr lang="en-US" sz="2400" baseline="-250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a:t>
            </a:r>
            <a:r>
              <a:rPr lang="en-US" sz="2400" baseline="-25000" dirty="0" err="1">
                <a:solidFill>
                  <a:srgbClr val="FF0000"/>
                </a:solidFill>
                <a:latin typeface="Times New Roman" panose="02020603050405020304" pitchFamily="18" charset="0"/>
                <a:cs typeface="Times New Roman" panose="02020603050405020304" pitchFamily="18" charset="0"/>
              </a:rPr>
              <a:t>đồng</a:t>
            </a:r>
            <a:r>
              <a:rPr lang="en-US" sz="2400" baseline="-25000" dirty="0">
                <a:solidFill>
                  <a:srgbClr val="FF0000"/>
                </a:solidFill>
                <a:latin typeface="Times New Roman" panose="02020603050405020304" pitchFamily="18" charset="0"/>
                <a:cs typeface="Times New Roman" panose="02020603050405020304" pitchFamily="18" charset="0"/>
              </a:rPr>
              <a:t> (II) </a:t>
            </a:r>
            <a:r>
              <a:rPr lang="en-US" sz="2400" baseline="-25000" dirty="0" err="1">
                <a:solidFill>
                  <a:srgbClr val="FF0000"/>
                </a:solidFill>
                <a:latin typeface="Times New Roman" panose="02020603050405020304" pitchFamily="18" charset="0"/>
                <a:cs typeface="Times New Roman" panose="02020603050405020304" pitchFamily="18" charset="0"/>
              </a:rPr>
              <a:t>hidroxit</a:t>
            </a:r>
            <a:r>
              <a:rPr lang="en-US" sz="2400" baseline="-25000" dirty="0">
                <a:solidFill>
                  <a:srgbClr val="FF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m </a:t>
            </a:r>
            <a:r>
              <a:rPr lang="en-US" sz="2400" baseline="-25000" dirty="0" err="1">
                <a:latin typeface="Times New Roman" panose="02020603050405020304" pitchFamily="18" charset="0"/>
                <a:cs typeface="Times New Roman" panose="02020603050405020304" pitchFamily="18" charset="0"/>
              </a:rPr>
              <a:t>natri</a:t>
            </a:r>
            <a:r>
              <a:rPr lang="en-US" sz="2400" baseline="-25000" dirty="0">
                <a:latin typeface="Times New Roman" panose="02020603050405020304" pitchFamily="18" charset="0"/>
                <a:cs typeface="Times New Roman" panose="02020603050405020304" pitchFamily="18" charset="0"/>
              </a:rPr>
              <a:t> </a:t>
            </a:r>
            <a:r>
              <a:rPr lang="en-US" sz="2400" baseline="-25000" dirty="0" err="1">
                <a:latin typeface="Times New Roman" panose="02020603050405020304" pitchFamily="18" charset="0"/>
                <a:cs typeface="Times New Roman" panose="02020603050405020304" pitchFamily="18" charset="0"/>
              </a:rPr>
              <a:t>sunfat</a:t>
            </a:r>
            <a:r>
              <a:rPr lang="en-US" sz="2400" dirty="0">
                <a:latin typeface="Times New Roman" panose="02020603050405020304" pitchFamily="18" charset="0"/>
                <a:cs typeface="Times New Roman" panose="02020603050405020304" pitchFamily="18" charset="0"/>
              </a:rPr>
              <a:t> </a:t>
            </a:r>
          </a:p>
        </p:txBody>
      </p:sp>
      <p:sp>
        <p:nvSpPr>
          <p:cNvPr id="27" name="TextBox 26">
            <a:extLst>
              <a:ext uri="{FF2B5EF4-FFF2-40B4-BE49-F238E27FC236}">
                <a16:creationId xmlns:a16="http://schemas.microsoft.com/office/drawing/2014/main" id="{75D46BA0-6D24-4E94-9537-DF2387FCF956}"/>
              </a:ext>
            </a:extLst>
          </p:cNvPr>
          <p:cNvSpPr txBox="1"/>
          <p:nvPr/>
        </p:nvSpPr>
        <p:spPr>
          <a:xfrm>
            <a:off x="4616246" y="6260980"/>
            <a:ext cx="6449960" cy="461665"/>
          </a:xfrm>
          <a:prstGeom prst="rect">
            <a:avLst/>
          </a:prstGeom>
          <a:noFill/>
        </p:spPr>
        <p:txBody>
          <a:bodyPr wrap="square">
            <a:spAutoFit/>
          </a:bodyPr>
          <a:lstStyle/>
          <a:p>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a:t>
            </a:r>
            <a:r>
              <a:rPr kumimoji="0" lang="en-US" sz="2400" b="0" i="0" u="none" strike="noStrike" kern="1200" cap="none" spc="0" normalizeH="0" baseline="-2500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đồng</a:t>
            </a:r>
            <a:r>
              <a:rPr kumimoji="0" lang="en-US" sz="2400" b="0" i="0"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(II) </a:t>
            </a:r>
            <a:r>
              <a:rPr kumimoji="0" lang="en-US" sz="2400" b="0" i="0" u="none" strike="noStrike" kern="1200" cap="none" spc="0" normalizeH="0" baseline="-2500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hidroxit</a:t>
            </a:r>
            <a:r>
              <a:rPr kumimoji="0" lang="en-US" sz="2400" b="0" i="0"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16 + 8 – 14,2 = 9,8 (g)  </a:t>
            </a:r>
            <a:endParaRPr lang="en-US" dirty="0"/>
          </a:p>
        </p:txBody>
      </p:sp>
    </p:spTree>
    <p:custDataLst>
      <p:tags r:id="rId1"/>
    </p:custDataLst>
    <p:extLst>
      <p:ext uri="{BB962C8B-B14F-4D97-AF65-F5344CB8AC3E}">
        <p14:creationId xmlns:p14="http://schemas.microsoft.com/office/powerpoint/2010/main" val="64459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fade">
                                      <p:cBhvr>
                                        <p:cTn id="30" dur="500"/>
                                        <p:tgtEl>
                                          <p:spTgt spid="1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20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20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20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left)">
                                      <p:cBhvr>
                                        <p:cTn id="55" dur="20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20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wipe(left)">
                                      <p:cBhvr>
                                        <p:cTn id="65" dur="2000"/>
                                        <p:tgtEl>
                                          <p:spTgt spid="25"/>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2">
                                            <p:txEl>
                                              <p:pRg st="0" end="0"/>
                                            </p:txEl>
                                          </p:spTgt>
                                        </p:tgtEl>
                                        <p:attrNameLst>
                                          <p:attrName>style.visibility</p:attrName>
                                        </p:attrNameLst>
                                      </p:cBhvr>
                                      <p:to>
                                        <p:strVal val="visible"/>
                                      </p:to>
                                    </p:set>
                                    <p:animEffect transition="in" filter="wipe(left)">
                                      <p:cBhvr>
                                        <p:cTn id="70" dur="2000"/>
                                        <p:tgtEl>
                                          <p:spTgt spid="22">
                                            <p:txEl>
                                              <p:pRg st="0" end="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27">
                                            <p:txEl>
                                              <p:pRg st="0" end="0"/>
                                            </p:txEl>
                                          </p:spTgt>
                                        </p:tgtEl>
                                        <p:attrNameLst>
                                          <p:attrName>style.visibility</p:attrName>
                                        </p:attrNameLst>
                                      </p:cBhvr>
                                      <p:to>
                                        <p:strVal val="visible"/>
                                      </p:to>
                                    </p:set>
                                    <p:animEffect transition="in" filter="wipe(left)">
                                      <p:cBhvr>
                                        <p:cTn id="75" dur="20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3" grpId="0"/>
      <p:bldP spid="15" grpId="0"/>
      <p:bldP spid="18" grpId="0"/>
      <p:bldP spid="20" grpId="0"/>
      <p:bldP spid="24"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CF7DB1-0D42-47AD-A88A-BC47B6CD8946}"/>
              </a:ext>
            </a:extLst>
          </p:cNvPr>
          <p:cNvSpPr txBox="1"/>
          <p:nvPr/>
        </p:nvSpPr>
        <p:spPr>
          <a:xfrm>
            <a:off x="0" y="0"/>
            <a:ext cx="12192000" cy="661207"/>
          </a:xfrm>
          <a:prstGeom prst="rect">
            <a:avLst/>
          </a:prstGeom>
          <a:solidFill>
            <a:schemeClr val="accent1">
              <a:lumMod val="40000"/>
              <a:lumOff val="60000"/>
            </a:schemeClr>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TIẾT 21 – BÀI 15:</a:t>
            </a:r>
            <a:r>
              <a:rPr kumimoji="0" lang="en-US" sz="2800" b="1" i="0" u="none" strike="noStrike" kern="1200" cap="none" spc="0" normalizeH="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ĐỊNH LUẬT BẢO TOÀN KHỐI LƯỢNG</a:t>
            </a:r>
          </a:p>
        </p:txBody>
      </p:sp>
      <p:sp>
        <p:nvSpPr>
          <p:cNvPr id="3" name="TextBox 2">
            <a:extLst>
              <a:ext uri="{FF2B5EF4-FFF2-40B4-BE49-F238E27FC236}">
                <a16:creationId xmlns:a16="http://schemas.microsoft.com/office/drawing/2014/main" id="{D1F75912-FC3D-4977-A909-AE585D400EF2}"/>
              </a:ext>
            </a:extLst>
          </p:cNvPr>
          <p:cNvSpPr txBox="1"/>
          <p:nvPr/>
        </p:nvSpPr>
        <p:spPr>
          <a:xfrm>
            <a:off x="790575" y="1036737"/>
            <a:ext cx="2266950" cy="523220"/>
          </a:xfrm>
          <a:prstGeom prst="rect">
            <a:avLst/>
          </a:prstGeom>
          <a:noFill/>
        </p:spPr>
        <p:txBody>
          <a:bodyPr wrap="square">
            <a:spAutoFit/>
          </a:bodyPr>
          <a:lstStyle/>
          <a:p>
            <a:r>
              <a:rPr lang="nl-NL" sz="2800" b="1" dirty="0">
                <a:solidFill>
                  <a:schemeClr val="accent1">
                    <a:lumMod val="75000"/>
                  </a:schemeClr>
                </a:solidFill>
                <a:latin typeface="Times New Roman" panose="02020603050405020304" pitchFamily="18" charset="0"/>
                <a:ea typeface="Calibri" panose="020F0502020204030204" pitchFamily="34" charset="0"/>
              </a:rPr>
              <a:t>2. </a:t>
            </a:r>
            <a:r>
              <a:rPr lang="nl-NL" sz="2800" b="1" dirty="0">
                <a:solidFill>
                  <a:schemeClr val="accent1">
                    <a:lumMod val="75000"/>
                  </a:schemeClr>
                </a:solidFill>
                <a:effectLst/>
                <a:latin typeface="Times New Roman" panose="02020603050405020304" pitchFamily="18" charset="0"/>
                <a:ea typeface="Calibri" panose="020F0502020204030204" pitchFamily="34" charset="0"/>
              </a:rPr>
              <a:t>Áp dụng</a:t>
            </a:r>
            <a:endParaRPr lang="en-US" sz="3600" dirty="0">
              <a:solidFill>
                <a:schemeClr val="accent1">
                  <a:lumMod val="75000"/>
                </a:schemeClr>
              </a:solidFill>
            </a:endParaRPr>
          </a:p>
        </p:txBody>
      </p:sp>
      <p:sp>
        <p:nvSpPr>
          <p:cNvPr id="5" name="TextBox 4">
            <a:extLst>
              <a:ext uri="{FF2B5EF4-FFF2-40B4-BE49-F238E27FC236}">
                <a16:creationId xmlns:a16="http://schemas.microsoft.com/office/drawing/2014/main" id="{EF173673-CCA1-4B15-AC59-7FC61CD27E17}"/>
              </a:ext>
            </a:extLst>
          </p:cNvPr>
          <p:cNvSpPr txBox="1"/>
          <p:nvPr/>
        </p:nvSpPr>
        <p:spPr>
          <a:xfrm>
            <a:off x="1162049" y="3809899"/>
            <a:ext cx="9741925" cy="1384995"/>
          </a:xfrm>
          <a:prstGeom prst="rect">
            <a:avLst/>
          </a:prstGeom>
          <a:noFill/>
        </p:spPr>
        <p:txBody>
          <a:bodyPr wrap="square">
            <a:spAutoFit/>
          </a:bodyPr>
          <a:lstStyle/>
          <a:p>
            <a:pPr algn="just"/>
            <a:r>
              <a:rPr lang="nl-NL" sz="2800" dirty="0">
                <a:solidFill>
                  <a:schemeClr val="accent1">
                    <a:lumMod val="75000"/>
                  </a:schemeClr>
                </a:solidFill>
                <a:effectLst/>
                <a:latin typeface="Times New Roman" panose="02020603050405020304" pitchFamily="18" charset="0"/>
                <a:ea typeface="Calibri" panose="020F0502020204030204" pitchFamily="34" charset="0"/>
              </a:rPr>
              <a:t>- Trong một phản ứng có n chất, kể cả chất phản ứng và sản phẩm, nếu biết khối lượng của (n – 1) chất, ta tính được khối lượng của chất còn lại.</a:t>
            </a:r>
            <a:endParaRPr lang="en-US" sz="2800" dirty="0">
              <a:solidFill>
                <a:schemeClr val="accent1">
                  <a:lumMod val="75000"/>
                </a:schemeClr>
              </a:solidFill>
            </a:endParaRPr>
          </a:p>
        </p:txBody>
      </p:sp>
      <p:sp>
        <p:nvSpPr>
          <p:cNvPr id="6" name="TextBox 5">
            <a:extLst>
              <a:ext uri="{FF2B5EF4-FFF2-40B4-BE49-F238E27FC236}">
                <a16:creationId xmlns:a16="http://schemas.microsoft.com/office/drawing/2014/main" id="{CFFDAFCA-361D-4DE7-86A6-BC48ACDB081A}"/>
              </a:ext>
            </a:extLst>
          </p:cNvPr>
          <p:cNvSpPr txBox="1"/>
          <p:nvPr/>
        </p:nvSpPr>
        <p:spPr>
          <a:xfrm>
            <a:off x="1162050" y="1649415"/>
            <a:ext cx="9391650" cy="555986"/>
          </a:xfrm>
          <a:prstGeom prst="rect">
            <a:avLst/>
          </a:prstGeom>
          <a:noFill/>
        </p:spPr>
        <p:txBody>
          <a:bodyPr wrap="square">
            <a:spAutoFit/>
          </a:bodyPr>
          <a:lstStyle/>
          <a:p>
            <a:pPr algn="just">
              <a:lnSpc>
                <a:spcPct val="115000"/>
              </a:lnSpc>
              <a:spcAft>
                <a:spcPts val="800"/>
              </a:spcAft>
            </a:pPr>
            <a:r>
              <a:rPr lang="nl-NL" sz="28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Giả sử có phản ứng tổng quát:        A + B </a:t>
            </a:r>
            <a:r>
              <a:rPr lang="nl-NL" sz="28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nl-NL" sz="28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C + D</a:t>
            </a:r>
            <a:endParaRPr lang="en-US" sz="28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DA3A8F1F-0268-48F0-91C7-B375EB81123F}"/>
              </a:ext>
            </a:extLst>
          </p:cNvPr>
          <p:cNvSpPr txBox="1"/>
          <p:nvPr/>
        </p:nvSpPr>
        <p:spPr>
          <a:xfrm>
            <a:off x="1162049" y="2377045"/>
            <a:ext cx="8943975" cy="556434"/>
          </a:xfrm>
          <a:prstGeom prst="rect">
            <a:avLst/>
          </a:prstGeom>
          <a:noFill/>
        </p:spPr>
        <p:txBody>
          <a:bodyPr wrap="square">
            <a:spAutoFit/>
          </a:bodyPr>
          <a:lstStyle/>
          <a:p>
            <a:pPr marL="0" marR="0" algn="just">
              <a:lnSpc>
                <a:spcPct val="115000"/>
              </a:lnSpc>
              <a:spcBef>
                <a:spcPts val="0"/>
              </a:spcBef>
              <a:spcAft>
                <a:spcPts val="800"/>
              </a:spcAft>
            </a:pPr>
            <a:r>
              <a:rPr lang="nl-NL" sz="2800"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Công thức tổng quát:</a:t>
            </a:r>
            <a:r>
              <a:rPr lang="en-US" sz="2800"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nl-NL" sz="2800"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m</a:t>
            </a:r>
            <a:r>
              <a:rPr lang="nl-NL" sz="2800" b="1" baseline="-250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a:t>
            </a:r>
            <a:r>
              <a:rPr lang="nl-NL" sz="2800"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 m</a:t>
            </a:r>
            <a:r>
              <a:rPr lang="nl-NL" sz="2800" b="1" baseline="-250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a:t>
            </a:r>
            <a:r>
              <a:rPr lang="nl-NL" sz="2800"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 m</a:t>
            </a:r>
            <a:r>
              <a:rPr lang="nl-NL" sz="2800" b="1" baseline="-250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a:t>
            </a:r>
            <a:r>
              <a:rPr lang="nl-NL" sz="2800"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 m</a:t>
            </a:r>
            <a:r>
              <a:rPr lang="nl-NL" sz="2800" b="1" baseline="-250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D</a:t>
            </a:r>
            <a:endParaRPr lang="en-US" sz="28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4AFC6060-0EAB-42F8-934B-E2FA77E68E65}"/>
              </a:ext>
            </a:extLst>
          </p:cNvPr>
          <p:cNvSpPr txBox="1"/>
          <p:nvPr/>
        </p:nvSpPr>
        <p:spPr>
          <a:xfrm>
            <a:off x="1396180" y="3110079"/>
            <a:ext cx="9591675" cy="523220"/>
          </a:xfrm>
          <a:prstGeom prst="rect">
            <a:avLst/>
          </a:prstGeom>
          <a:noFill/>
        </p:spPr>
        <p:txBody>
          <a:bodyPr wrap="square">
            <a:spAutoFit/>
          </a:bodyPr>
          <a:lstStyle/>
          <a:p>
            <a:r>
              <a:rPr lang="nl-NL" sz="2800" dirty="0">
                <a:solidFill>
                  <a:schemeClr val="accent1">
                    <a:lumMod val="75000"/>
                  </a:schemeClr>
                </a:solidFill>
                <a:effectLst/>
                <a:latin typeface="Times New Roman" panose="02020603050405020304" pitchFamily="18" charset="0"/>
                <a:ea typeface="Calibri" panose="020F0502020204030204" pitchFamily="34" charset="0"/>
              </a:rPr>
              <a:t>(Trong đó, m</a:t>
            </a:r>
            <a:r>
              <a:rPr lang="nl-NL" sz="2800" baseline="-25000" dirty="0">
                <a:solidFill>
                  <a:schemeClr val="accent1">
                    <a:lumMod val="75000"/>
                  </a:schemeClr>
                </a:solidFill>
                <a:effectLst/>
                <a:latin typeface="Times New Roman" panose="02020603050405020304" pitchFamily="18" charset="0"/>
                <a:ea typeface="Calibri" panose="020F0502020204030204" pitchFamily="34" charset="0"/>
              </a:rPr>
              <a:t>A</a:t>
            </a:r>
            <a:r>
              <a:rPr lang="nl-NL" sz="2800" dirty="0">
                <a:solidFill>
                  <a:schemeClr val="accent1">
                    <a:lumMod val="75000"/>
                  </a:schemeClr>
                </a:solidFill>
                <a:effectLst/>
                <a:latin typeface="Times New Roman" panose="02020603050405020304" pitchFamily="18" charset="0"/>
                <a:ea typeface="Calibri" panose="020F0502020204030204" pitchFamily="34" charset="0"/>
              </a:rPr>
              <a:t>, m</a:t>
            </a:r>
            <a:r>
              <a:rPr lang="nl-NL" sz="2800" baseline="-25000" dirty="0">
                <a:solidFill>
                  <a:schemeClr val="accent1">
                    <a:lumMod val="75000"/>
                  </a:schemeClr>
                </a:solidFill>
                <a:effectLst/>
                <a:latin typeface="Times New Roman" panose="02020603050405020304" pitchFamily="18" charset="0"/>
                <a:ea typeface="Calibri" panose="020F0502020204030204" pitchFamily="34" charset="0"/>
              </a:rPr>
              <a:t>B</a:t>
            </a:r>
            <a:r>
              <a:rPr lang="nl-NL" sz="2800" dirty="0">
                <a:solidFill>
                  <a:schemeClr val="accent1">
                    <a:lumMod val="75000"/>
                  </a:schemeClr>
                </a:solidFill>
                <a:effectLst/>
                <a:latin typeface="Times New Roman" panose="02020603050405020304" pitchFamily="18" charset="0"/>
                <a:ea typeface="Calibri" panose="020F0502020204030204" pitchFamily="34" charset="0"/>
              </a:rPr>
              <a:t>, m</a:t>
            </a:r>
            <a:r>
              <a:rPr lang="nl-NL" sz="2800" baseline="-25000" dirty="0">
                <a:solidFill>
                  <a:schemeClr val="accent1">
                    <a:lumMod val="75000"/>
                  </a:schemeClr>
                </a:solidFill>
                <a:effectLst/>
                <a:latin typeface="Times New Roman" panose="02020603050405020304" pitchFamily="18" charset="0"/>
                <a:ea typeface="Calibri" panose="020F0502020204030204" pitchFamily="34" charset="0"/>
              </a:rPr>
              <a:t>C</a:t>
            </a:r>
            <a:r>
              <a:rPr lang="nl-NL" sz="2800" dirty="0">
                <a:solidFill>
                  <a:schemeClr val="accent1">
                    <a:lumMod val="75000"/>
                  </a:schemeClr>
                </a:solidFill>
                <a:effectLst/>
                <a:latin typeface="Times New Roman" panose="02020603050405020304" pitchFamily="18" charset="0"/>
                <a:ea typeface="Calibri" panose="020F0502020204030204" pitchFamily="34" charset="0"/>
              </a:rPr>
              <a:t>, m</a:t>
            </a:r>
            <a:r>
              <a:rPr lang="nl-NL" sz="2800" baseline="-25000" dirty="0">
                <a:solidFill>
                  <a:schemeClr val="accent1">
                    <a:lumMod val="75000"/>
                  </a:schemeClr>
                </a:solidFill>
                <a:effectLst/>
                <a:latin typeface="Times New Roman" panose="02020603050405020304" pitchFamily="18" charset="0"/>
                <a:ea typeface="Calibri" panose="020F0502020204030204" pitchFamily="34" charset="0"/>
              </a:rPr>
              <a:t>D</a:t>
            </a:r>
            <a:r>
              <a:rPr lang="nl-NL" sz="2800" dirty="0">
                <a:solidFill>
                  <a:schemeClr val="accent1">
                    <a:lumMod val="75000"/>
                  </a:schemeClr>
                </a:solidFill>
                <a:effectLst/>
                <a:latin typeface="Times New Roman" panose="02020603050405020304" pitchFamily="18" charset="0"/>
                <a:ea typeface="Calibri" panose="020F0502020204030204" pitchFamily="34" charset="0"/>
              </a:rPr>
              <a:t> lần lượt là khối lượng của A, B, C, D)</a:t>
            </a:r>
            <a:endParaRPr lang="en-US" sz="2800" dirty="0">
              <a:solidFill>
                <a:schemeClr val="accent1">
                  <a:lumMod val="75000"/>
                </a:schemeClr>
              </a:solidFill>
            </a:endParaRPr>
          </a:p>
        </p:txBody>
      </p:sp>
    </p:spTree>
    <p:custDataLst>
      <p:tags r:id="rId1"/>
    </p:custDataLst>
    <p:extLst>
      <p:ext uri="{BB962C8B-B14F-4D97-AF65-F5344CB8AC3E}">
        <p14:creationId xmlns:p14="http://schemas.microsoft.com/office/powerpoint/2010/main" val="416904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5B1551-20CB-4DF6-BB21-618B98F30EB1}"/>
              </a:ext>
            </a:extLst>
          </p:cNvPr>
          <p:cNvSpPr txBox="1"/>
          <p:nvPr/>
        </p:nvSpPr>
        <p:spPr>
          <a:xfrm>
            <a:off x="1065878" y="1575640"/>
            <a:ext cx="10496858" cy="3706720"/>
          </a:xfrm>
          <a:prstGeom prst="rect">
            <a:avLst/>
          </a:prstGeom>
          <a:noFill/>
        </p:spPr>
        <p:txBody>
          <a:bodyPr wrap="square">
            <a:spAutoFit/>
          </a:bodyPr>
          <a:lstStyle/>
          <a:p>
            <a:pPr marL="0" marR="0" algn="just">
              <a:lnSpc>
                <a:spcPct val="150000"/>
              </a:lnSpc>
              <a:spcBef>
                <a:spcPts val="0"/>
              </a:spcBef>
              <a:spcAft>
                <a:spcPts val="0"/>
              </a:spcAft>
            </a:pPr>
            <a:r>
              <a:rPr lang="nl-NL" sz="3200" b="1" dirty="0">
                <a:effectLst/>
                <a:latin typeface="Times New Roman" panose="02020603050405020304" pitchFamily="18" charset="0"/>
                <a:ea typeface="Times New Roman" panose="02020603050405020304" pitchFamily="18" charset="0"/>
              </a:rPr>
              <a:t>Câu 1:</a:t>
            </a:r>
            <a:r>
              <a:rPr lang="nl-NL" sz="3200" dirty="0">
                <a:effectLst/>
                <a:latin typeface="Times New Roman" panose="02020603050405020304" pitchFamily="18" charset="0"/>
                <a:ea typeface="Times New Roman" panose="02020603050405020304" pitchFamily="18" charset="0"/>
              </a:rPr>
              <a:t> Trong phản ứng hóa học, tổng khối lượng của các chất sản phẩm ... tổng khối lượng của các chất tham gia phản ứng.</a:t>
            </a:r>
            <a:endParaRPr lang="en-US" sz="3200" dirty="0">
              <a:effectLst/>
              <a:latin typeface="Times New Roman" panose="02020603050405020304" pitchFamily="18" charset="0"/>
              <a:ea typeface="Times New Roman" panose="02020603050405020304" pitchFamily="18" charset="0"/>
            </a:endParaRPr>
          </a:p>
          <a:p>
            <a:pPr marL="800100" lvl="1" indent="-342900" algn="just">
              <a:lnSpc>
                <a:spcPct val="150000"/>
              </a:lnSpc>
              <a:buFont typeface="+mj-lt"/>
              <a:buAutoNum type="alphaUcPeriod"/>
            </a:pPr>
            <a:r>
              <a:rPr lang="nl-NL" sz="3200" dirty="0">
                <a:effectLst/>
                <a:latin typeface="Times New Roman" panose="02020603050405020304" pitchFamily="18" charset="0"/>
                <a:ea typeface="Times New Roman" panose="02020603050405020304" pitchFamily="18" charset="0"/>
              </a:rPr>
              <a:t> Nhỏ hơn</a:t>
            </a:r>
            <a:endParaRPr lang="en-US" sz="3200" dirty="0">
              <a:effectLst/>
              <a:latin typeface="Times New Roman" panose="02020603050405020304" pitchFamily="18" charset="0"/>
              <a:ea typeface="Times New Roman" panose="02020603050405020304" pitchFamily="18" charset="0"/>
            </a:endParaRPr>
          </a:p>
          <a:p>
            <a:pPr marL="800100" lvl="1" indent="-342900" algn="just">
              <a:lnSpc>
                <a:spcPct val="150000"/>
              </a:lnSpc>
              <a:buFont typeface="+mj-lt"/>
              <a:buAutoNum type="alphaUcPeriod"/>
            </a:pPr>
            <a:r>
              <a:rPr lang="nl-NL" sz="3200" dirty="0">
                <a:effectLst/>
                <a:latin typeface="Times New Roman" panose="02020603050405020304" pitchFamily="18" charset="0"/>
                <a:ea typeface="Times New Roman" panose="02020603050405020304" pitchFamily="18" charset="0"/>
              </a:rPr>
              <a:t> Lớn hơn</a:t>
            </a:r>
            <a:endParaRPr lang="en-US" sz="3200" dirty="0">
              <a:latin typeface="Times New Roman" panose="02020603050405020304" pitchFamily="18" charset="0"/>
              <a:ea typeface="Times New Roman" panose="02020603050405020304" pitchFamily="18" charset="0"/>
            </a:endParaRPr>
          </a:p>
          <a:p>
            <a:pPr marL="800100" lvl="1" indent="-342900" algn="just">
              <a:lnSpc>
                <a:spcPct val="150000"/>
              </a:lnSpc>
              <a:buFont typeface="+mj-lt"/>
              <a:buAutoNum type="alphaUcPeriod"/>
            </a:pPr>
            <a:r>
              <a:rPr lang="nl-NL" sz="3200" dirty="0">
                <a:effectLst/>
                <a:latin typeface="Times New Roman" panose="02020603050405020304" pitchFamily="18" charset="0"/>
                <a:ea typeface="Times New Roman" panose="02020603050405020304" pitchFamily="18" charset="0"/>
              </a:rPr>
              <a:t> Bằng</a:t>
            </a:r>
            <a:endParaRPr lang="en-US" sz="3200" dirty="0"/>
          </a:p>
        </p:txBody>
      </p:sp>
      <p:sp>
        <p:nvSpPr>
          <p:cNvPr id="4" name="TextBox 3">
            <a:extLst>
              <a:ext uri="{FF2B5EF4-FFF2-40B4-BE49-F238E27FC236}">
                <a16:creationId xmlns:a16="http://schemas.microsoft.com/office/drawing/2014/main" id="{8B9D451A-ECB4-4C24-86FC-2BCF3A5865D5}"/>
              </a:ext>
            </a:extLst>
          </p:cNvPr>
          <p:cNvSpPr txBox="1"/>
          <p:nvPr/>
        </p:nvSpPr>
        <p:spPr>
          <a:xfrm>
            <a:off x="3314700" y="561975"/>
            <a:ext cx="5562600" cy="584775"/>
          </a:xfrm>
          <a:prstGeom prst="rect">
            <a:avLst/>
          </a:prstGeom>
          <a:noFill/>
        </p:spPr>
        <p:txBody>
          <a:bodyPr wrap="square" rtlCol="0">
            <a:spAutoFit/>
          </a:bodyPr>
          <a:lstStyle/>
          <a:p>
            <a:pPr algn="ctr"/>
            <a:r>
              <a:rPr lang="en-US" sz="3200" b="1" dirty="0">
                <a:solidFill>
                  <a:schemeClr val="accent1">
                    <a:lumMod val="75000"/>
                  </a:schemeClr>
                </a:solidFill>
                <a:latin typeface="Times New Roman" panose="02020603050405020304" pitchFamily="18" charset="0"/>
                <a:cs typeface="Times New Roman" panose="02020603050405020304" pitchFamily="18" charset="0"/>
              </a:rPr>
              <a:t>LUYỆN TẬP – CỦNG CỐ</a:t>
            </a:r>
          </a:p>
        </p:txBody>
      </p:sp>
    </p:spTree>
    <p:extLst>
      <p:ext uri="{BB962C8B-B14F-4D97-AF65-F5344CB8AC3E}">
        <p14:creationId xmlns:p14="http://schemas.microsoft.com/office/powerpoint/2010/main" val="3024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3" end="3"/>
                                            </p:txEl>
                                          </p:spTgt>
                                        </p:tgtEl>
                                        <p:attrNameLst>
                                          <p:attrName>style.color</p:attrName>
                                        </p:attrNameLst>
                                      </p:cBhvr>
                                      <p:to>
                                        <p:clrVal>
                                          <a:srgbClr val="FF0000"/>
                                        </p:clrVal>
                                      </p:to>
                                    </p:set>
                                    <p:set>
                                      <p:cBhvr>
                                        <p:cTn id="7" dur="500" fill="hold"/>
                                        <p:tgtEl>
                                          <p:spTgt spid="3">
                                            <p:txEl>
                                              <p:pRg st="3" end="3"/>
                                            </p:txEl>
                                          </p:spTgt>
                                        </p:tgtEl>
                                        <p:attrNameLst>
                                          <p:attrName>fillcolor</p:attrName>
                                        </p:attrNameLst>
                                      </p:cBhvr>
                                      <p:to>
                                        <p:clrVal>
                                          <a:srgbClr val="FF0000"/>
                                        </p:clrVal>
                                      </p:to>
                                    </p:set>
                                    <p:set>
                                      <p:cBhvr>
                                        <p:cTn id="8" dur="500" fill="hold"/>
                                        <p:tgtEl>
                                          <p:spTgt spid="3">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494E45-5400-4D6B-BCD6-2277599A1C37}"/>
              </a:ext>
            </a:extLst>
          </p:cNvPr>
          <p:cNvSpPr txBox="1"/>
          <p:nvPr/>
        </p:nvSpPr>
        <p:spPr>
          <a:xfrm>
            <a:off x="3314700" y="561975"/>
            <a:ext cx="5562600" cy="584775"/>
          </a:xfrm>
          <a:prstGeom prst="rect">
            <a:avLst/>
          </a:prstGeom>
          <a:noFill/>
        </p:spPr>
        <p:txBody>
          <a:bodyPr wrap="square" rtlCol="0">
            <a:spAutoFit/>
          </a:bodyPr>
          <a:lstStyle/>
          <a:p>
            <a:pPr algn="ctr"/>
            <a:r>
              <a:rPr lang="en-US" sz="3200" b="1" dirty="0">
                <a:solidFill>
                  <a:schemeClr val="accent1">
                    <a:lumMod val="75000"/>
                  </a:schemeClr>
                </a:solidFill>
                <a:latin typeface="Times New Roman" panose="02020603050405020304" pitchFamily="18" charset="0"/>
                <a:cs typeface="Times New Roman" panose="02020603050405020304" pitchFamily="18" charset="0"/>
              </a:rPr>
              <a:t>LUYỆN TẬP – CỦNG CỐ</a:t>
            </a:r>
          </a:p>
        </p:txBody>
      </p:sp>
      <p:sp>
        <p:nvSpPr>
          <p:cNvPr id="4" name="TextBox 3">
            <a:extLst>
              <a:ext uri="{FF2B5EF4-FFF2-40B4-BE49-F238E27FC236}">
                <a16:creationId xmlns:a16="http://schemas.microsoft.com/office/drawing/2014/main" id="{9C6FE54E-C555-4A05-8FBF-880E89A2BCEE}"/>
              </a:ext>
            </a:extLst>
          </p:cNvPr>
          <p:cNvSpPr txBox="1"/>
          <p:nvPr/>
        </p:nvSpPr>
        <p:spPr>
          <a:xfrm>
            <a:off x="1238249" y="1401722"/>
            <a:ext cx="10029825" cy="4435830"/>
          </a:xfrm>
          <a:prstGeom prst="rect">
            <a:avLst/>
          </a:prstGeom>
          <a:noFill/>
        </p:spPr>
        <p:txBody>
          <a:bodyPr wrap="square">
            <a:spAutoFit/>
          </a:bodyPr>
          <a:lstStyle/>
          <a:p>
            <a:pPr marL="0" marR="0" algn="just">
              <a:lnSpc>
                <a:spcPct val="150000"/>
              </a:lnSpc>
              <a:spcBef>
                <a:spcPts val="0"/>
              </a:spcBef>
              <a:spcAft>
                <a:spcPts val="0"/>
              </a:spcAft>
            </a:pPr>
            <a:r>
              <a:rPr lang="nl-NL" sz="3200" b="1" dirty="0">
                <a:effectLst/>
                <a:latin typeface="Times New Roman" panose="02020603050405020304" pitchFamily="18" charset="0"/>
                <a:ea typeface="Times New Roman" panose="02020603050405020304" pitchFamily="18" charset="0"/>
              </a:rPr>
              <a:t>Câu 2:</a:t>
            </a:r>
            <a:r>
              <a:rPr lang="nl-NL" sz="3200" dirty="0">
                <a:effectLst/>
                <a:latin typeface="Times New Roman" panose="02020603050405020304" pitchFamily="18" charset="0"/>
                <a:ea typeface="Times New Roman" panose="02020603050405020304" pitchFamily="18" charset="0"/>
              </a:rPr>
              <a:t> Đốt cháy hoàn toàn 3,1g photpho trong khí oxi thu được 7,1g điphotpho pentaoxit. Khối lượng oxi cần dùng là:</a:t>
            </a:r>
            <a:endParaRPr lang="en-US" sz="3200" dirty="0">
              <a:effectLst/>
              <a:latin typeface="Times New Roman" panose="02020603050405020304" pitchFamily="18" charset="0"/>
              <a:ea typeface="Times New Roman" panose="02020603050405020304" pitchFamily="18" charset="0"/>
            </a:endParaRPr>
          </a:p>
          <a:p>
            <a:pPr marL="800100" lvl="1" indent="-342900" algn="just">
              <a:lnSpc>
                <a:spcPct val="150000"/>
              </a:lnSpc>
              <a:buFont typeface="+mj-lt"/>
              <a:buAutoNum type="alphaUcPeriod"/>
            </a:pPr>
            <a:r>
              <a:rPr lang="nl-NL" sz="3200" dirty="0">
                <a:effectLst/>
                <a:latin typeface="Times New Roman" panose="02020603050405020304" pitchFamily="18" charset="0"/>
                <a:ea typeface="Times New Roman" panose="02020603050405020304" pitchFamily="18" charset="0"/>
              </a:rPr>
              <a:t> 3,1g</a:t>
            </a:r>
            <a:endParaRPr lang="en-US" sz="3200" dirty="0">
              <a:effectLst/>
              <a:latin typeface="Times New Roman" panose="02020603050405020304" pitchFamily="18" charset="0"/>
              <a:ea typeface="Times New Roman" panose="02020603050405020304" pitchFamily="18" charset="0"/>
            </a:endParaRPr>
          </a:p>
          <a:p>
            <a:pPr marL="800100" lvl="1" indent="-342900" algn="just">
              <a:lnSpc>
                <a:spcPct val="150000"/>
              </a:lnSpc>
              <a:buFont typeface="+mj-lt"/>
              <a:buAutoNum type="alphaUcPeriod"/>
            </a:pPr>
            <a:r>
              <a:rPr lang="nl-NL" sz="3200" dirty="0">
                <a:effectLst/>
                <a:latin typeface="Times New Roman" panose="02020603050405020304" pitchFamily="18" charset="0"/>
                <a:ea typeface="Times New Roman" panose="02020603050405020304" pitchFamily="18" charset="0"/>
              </a:rPr>
              <a:t> 7,1g</a:t>
            </a:r>
            <a:endParaRPr lang="en-US" sz="3200" dirty="0">
              <a:effectLst/>
              <a:latin typeface="Times New Roman" panose="02020603050405020304" pitchFamily="18" charset="0"/>
              <a:ea typeface="Times New Roman" panose="02020603050405020304" pitchFamily="18" charset="0"/>
            </a:endParaRPr>
          </a:p>
          <a:p>
            <a:pPr marL="800100" lvl="1" indent="-342900" algn="just">
              <a:lnSpc>
                <a:spcPct val="150000"/>
              </a:lnSpc>
              <a:buFont typeface="+mj-lt"/>
              <a:buAutoNum type="alphaUcPeriod"/>
            </a:pPr>
            <a:r>
              <a:rPr lang="nl-NL" sz="3200" dirty="0">
                <a:effectLst/>
                <a:latin typeface="Times New Roman" panose="02020603050405020304" pitchFamily="18" charset="0"/>
                <a:ea typeface="Times New Roman" panose="02020603050405020304" pitchFamily="18" charset="0"/>
              </a:rPr>
              <a:t> 4g</a:t>
            </a:r>
            <a:endParaRPr lang="en-US" sz="3200" dirty="0">
              <a:effectLst/>
              <a:latin typeface="Times New Roman" panose="02020603050405020304" pitchFamily="18" charset="0"/>
              <a:ea typeface="Times New Roman" panose="02020603050405020304" pitchFamily="18" charset="0"/>
            </a:endParaRPr>
          </a:p>
          <a:p>
            <a:pPr marL="800100" lvl="1" indent="-342900" algn="just">
              <a:lnSpc>
                <a:spcPct val="150000"/>
              </a:lnSpc>
              <a:buFont typeface="+mj-lt"/>
              <a:buAutoNum type="alphaUcPeriod"/>
            </a:pPr>
            <a:r>
              <a:rPr lang="nl-NL" sz="3200" dirty="0">
                <a:effectLst/>
                <a:latin typeface="Times New Roman" panose="02020603050405020304" pitchFamily="18" charset="0"/>
                <a:ea typeface="Times New Roman" panose="02020603050405020304" pitchFamily="18" charset="0"/>
              </a:rPr>
              <a:t>10,2g</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7210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4">
                                            <p:txEl>
                                              <p:pRg st="3" end="3"/>
                                            </p:txEl>
                                          </p:spTgt>
                                        </p:tgtEl>
                                        <p:attrNameLst>
                                          <p:attrName>style.color</p:attrName>
                                        </p:attrNameLst>
                                      </p:cBhvr>
                                      <p:to>
                                        <p:clrVal>
                                          <a:srgbClr val="FF0000"/>
                                        </p:clrVal>
                                      </p:to>
                                    </p:set>
                                    <p:set>
                                      <p:cBhvr>
                                        <p:cTn id="7" dur="500" fill="hold"/>
                                        <p:tgtEl>
                                          <p:spTgt spid="4">
                                            <p:txEl>
                                              <p:pRg st="3" end="3"/>
                                            </p:txEl>
                                          </p:spTgt>
                                        </p:tgtEl>
                                        <p:attrNameLst>
                                          <p:attrName>fillcolor</p:attrName>
                                        </p:attrNameLst>
                                      </p:cBhvr>
                                      <p:to>
                                        <p:clrVal>
                                          <a:srgbClr val="FF0000"/>
                                        </p:clrVal>
                                      </p:to>
                                    </p:set>
                                    <p:set>
                                      <p:cBhvr>
                                        <p:cTn id="8" dur="500" fill="hold"/>
                                        <p:tgtEl>
                                          <p:spTgt spid="4">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26423D-9A59-444C-8E0E-7DC79EC7DF0A}"/>
              </a:ext>
            </a:extLst>
          </p:cNvPr>
          <p:cNvSpPr txBox="1"/>
          <p:nvPr/>
        </p:nvSpPr>
        <p:spPr>
          <a:xfrm>
            <a:off x="3314700" y="561975"/>
            <a:ext cx="5562600" cy="584775"/>
          </a:xfrm>
          <a:prstGeom prst="rect">
            <a:avLst/>
          </a:prstGeom>
          <a:noFill/>
        </p:spPr>
        <p:txBody>
          <a:bodyPr wrap="square" rtlCol="0">
            <a:spAutoFit/>
          </a:bodyPr>
          <a:lstStyle/>
          <a:p>
            <a:pPr algn="ctr"/>
            <a:r>
              <a:rPr lang="en-US" sz="3200" b="1" dirty="0">
                <a:solidFill>
                  <a:schemeClr val="accent1">
                    <a:lumMod val="75000"/>
                  </a:schemeClr>
                </a:solidFill>
                <a:latin typeface="Times New Roman" panose="02020603050405020304" pitchFamily="18" charset="0"/>
                <a:cs typeface="Times New Roman" panose="02020603050405020304" pitchFamily="18" charset="0"/>
              </a:rPr>
              <a:t>LUYỆN TẬP – CỦNG CỐ</a:t>
            </a:r>
          </a:p>
        </p:txBody>
      </p:sp>
      <p:sp>
        <p:nvSpPr>
          <p:cNvPr id="4" name="TextBox 3">
            <a:extLst>
              <a:ext uri="{FF2B5EF4-FFF2-40B4-BE49-F238E27FC236}">
                <a16:creationId xmlns:a16="http://schemas.microsoft.com/office/drawing/2014/main" id="{D05A4BA1-EDA3-482F-8B4A-14CC38C0073D}"/>
              </a:ext>
            </a:extLst>
          </p:cNvPr>
          <p:cNvSpPr txBox="1"/>
          <p:nvPr/>
        </p:nvSpPr>
        <p:spPr>
          <a:xfrm>
            <a:off x="876300" y="1390839"/>
            <a:ext cx="10848975" cy="3927229"/>
          </a:xfrm>
          <a:prstGeom prst="rect">
            <a:avLst/>
          </a:prstGeom>
          <a:noFill/>
        </p:spPr>
        <p:txBody>
          <a:bodyPr wrap="square">
            <a:spAutoFit/>
          </a:bodyPr>
          <a:lstStyle/>
          <a:p>
            <a:pPr marL="0" marR="0" algn="just">
              <a:lnSpc>
                <a:spcPct val="115000"/>
              </a:lnSpc>
              <a:spcBef>
                <a:spcPts val="0"/>
              </a:spcBef>
              <a:spcAft>
                <a:spcPts val="0"/>
              </a:spcAft>
            </a:pPr>
            <a:r>
              <a:rPr lang="nl-NL" sz="2800" b="1" dirty="0">
                <a:effectLst/>
                <a:latin typeface="Times New Roman" panose="02020603050405020304" pitchFamily="18" charset="0"/>
                <a:ea typeface="Times New Roman" panose="02020603050405020304" pitchFamily="18" charset="0"/>
              </a:rPr>
              <a:t>Câu 3: </a:t>
            </a:r>
            <a:r>
              <a:rPr lang="nl-NL" sz="2800" dirty="0">
                <a:effectLst/>
                <a:latin typeface="Times New Roman" panose="02020603050405020304" pitchFamily="18" charset="0"/>
                <a:ea typeface="Times New Roman" panose="02020603050405020304" pitchFamily="18" charset="0"/>
              </a:rPr>
              <a:t>Cho các phản ứng sau:</a:t>
            </a:r>
            <a:endParaRPr lang="en-US" sz="28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nl-NL" sz="2800" dirty="0">
                <a:effectLst/>
                <a:latin typeface="Times New Roman" panose="02020603050405020304" pitchFamily="18" charset="0"/>
                <a:ea typeface="Times New Roman" panose="02020603050405020304" pitchFamily="18" charset="0"/>
              </a:rPr>
              <a:t>a) Khi nung nóng, đá vôi bị phân hủy thành vôi sống và khí cacbon đioxit.</a:t>
            </a:r>
            <a:endParaRPr lang="en-US" sz="28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nl-NL" sz="2800" dirty="0">
                <a:effectLst/>
                <a:latin typeface="Times New Roman" panose="02020603050405020304" pitchFamily="18" charset="0"/>
                <a:ea typeface="Times New Roman" panose="02020603050405020304" pitchFamily="18" charset="0"/>
              </a:rPr>
              <a:t>b) Đốt cháy thanh đồng trong khí oxi thu được đồng (II) oxit.</a:t>
            </a:r>
            <a:endParaRPr lang="en-US" sz="28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nl-NL" sz="2800" dirty="0">
                <a:effectLst/>
                <a:latin typeface="Times New Roman" panose="02020603050405020304" pitchFamily="18" charset="0"/>
                <a:ea typeface="Times New Roman" panose="02020603050405020304" pitchFamily="18" charset="0"/>
              </a:rPr>
              <a:t>Hãy cho biết:</a:t>
            </a:r>
            <a:endParaRPr lang="en-US" sz="28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nl-NL" sz="2800" dirty="0">
                <a:effectLst/>
                <a:latin typeface="Times New Roman" panose="02020603050405020304" pitchFamily="18" charset="0"/>
                <a:ea typeface="Times New Roman" panose="02020603050405020304" pitchFamily="18" charset="0"/>
              </a:rPr>
              <a:t>- Khi nung nóng một thời gian, khối lượng của đá vôi tăng lên hay giảm đi? Vì sao?</a:t>
            </a:r>
            <a:endParaRPr lang="en-US" sz="2800" dirty="0">
              <a:effectLst/>
              <a:latin typeface="Times New Roman" panose="02020603050405020304" pitchFamily="18" charset="0"/>
              <a:ea typeface="Times New Roman" panose="02020603050405020304" pitchFamily="18" charset="0"/>
            </a:endParaRPr>
          </a:p>
          <a:p>
            <a:r>
              <a:rPr lang="nl-NL" sz="2800" dirty="0">
                <a:effectLst/>
                <a:latin typeface="Times New Roman" panose="02020603050405020304" pitchFamily="18" charset="0"/>
                <a:ea typeface="Times New Roman" panose="02020603050405020304" pitchFamily="18" charset="0"/>
              </a:rPr>
              <a:t>- Khi đốt cháy một thời gian, khối lượng của thanh đồng tăng lên hay giảm đi? Vì sao?</a:t>
            </a:r>
            <a:r>
              <a:rPr lang="nl-NL" sz="2800" b="1" dirty="0">
                <a:effectLst/>
                <a:latin typeface="Times New Roman" panose="02020603050405020304" pitchFamily="18" charset="0"/>
                <a:ea typeface="Times New Roman" panose="02020603050405020304" pitchFamily="18" charset="0"/>
              </a:rPr>
              <a:t> </a:t>
            </a:r>
            <a:endParaRPr lang="en-US" sz="2800" dirty="0"/>
          </a:p>
        </p:txBody>
      </p:sp>
      <p:sp>
        <p:nvSpPr>
          <p:cNvPr id="6" name="Rectangle 5">
            <a:extLst>
              <a:ext uri="{FF2B5EF4-FFF2-40B4-BE49-F238E27FC236}">
                <a16:creationId xmlns:a16="http://schemas.microsoft.com/office/drawing/2014/main" id="{3747CF3D-2C21-4405-A2F4-2AB0B37A6673}"/>
              </a:ext>
            </a:extLst>
          </p:cNvPr>
          <p:cNvSpPr/>
          <p:nvPr/>
        </p:nvSpPr>
        <p:spPr>
          <a:xfrm>
            <a:off x="876300" y="3429000"/>
            <a:ext cx="10953750" cy="32099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en-US" sz="2800" dirty="0">
                <a:solidFill>
                  <a:schemeClr val="tx1"/>
                </a:solidFill>
                <a:latin typeface="Times New Roman" panose="02020603050405020304" pitchFamily="18" charset="0"/>
                <a:cs typeface="Times New Roman" panose="02020603050405020304" pitchFamily="18" charset="0"/>
              </a:rPr>
              <a:t>Sau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nóng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hủy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PT </a:t>
            </a:r>
            <a:r>
              <a:rPr lang="en-US" sz="2800" dirty="0" err="1">
                <a:solidFill>
                  <a:schemeClr val="tx1"/>
                </a:solidFill>
                <a:latin typeface="Times New Roman" panose="02020603050405020304" pitchFamily="18" charset="0"/>
                <a:cs typeface="Times New Roman" panose="02020603050405020304" pitchFamily="18" charset="0"/>
              </a:rPr>
              <a:t>chữ</a:t>
            </a:r>
            <a:r>
              <a:rPr lang="en-US" sz="2800" dirty="0">
                <a:solidFill>
                  <a:schemeClr val="tx1"/>
                </a:solidFill>
                <a:latin typeface="Times New Roman" panose="02020603050405020304" pitchFamily="18" charset="0"/>
                <a:cs typeface="Times New Roman" panose="02020603050405020304" pitchFamily="18" charset="0"/>
              </a:rPr>
              <a:t>:</a:t>
            </a:r>
          </a:p>
          <a:p>
            <a:pPr algn="ctr"/>
            <a:r>
              <a:rPr lang="en-US" sz="2800" i="1" dirty="0" err="1">
                <a:solidFill>
                  <a:schemeClr val="tx1"/>
                </a:solidFill>
                <a:latin typeface="Times New Roman" panose="02020603050405020304" pitchFamily="18" charset="0"/>
                <a:cs typeface="Times New Roman" panose="02020603050405020304" pitchFamily="18" charset="0"/>
              </a:rPr>
              <a:t>Đá</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vôi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vôi</a:t>
            </a:r>
            <a:r>
              <a:rPr lang="en-US" sz="2800"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sống</a:t>
            </a:r>
            <a:r>
              <a:rPr lang="en-US" sz="2800"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 </a:t>
            </a:r>
            <a:r>
              <a:rPr lang="en-US" sz="2800"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khí</a:t>
            </a:r>
            <a:r>
              <a:rPr lang="en-US" sz="2800"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cacbon</a:t>
            </a:r>
            <a:r>
              <a:rPr lang="en-US" sz="2800"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dioxit</a:t>
            </a:r>
            <a:endParaRPr lang="en-US" sz="2800"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8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Khí</a:t>
            </a: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cacbon</a:t>
            </a: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dioxit</a:t>
            </a: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sinh</a:t>
            </a: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ra </a:t>
            </a:r>
            <a:r>
              <a:rPr lang="en-US" sz="28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thoát</a:t>
            </a: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ra </a:t>
            </a:r>
            <a:r>
              <a:rPr lang="en-US" sz="28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ngoài</a:t>
            </a: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khối</a:t>
            </a: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lượng</a:t>
            </a: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đá</a:t>
            </a: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vôi</a:t>
            </a: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giảm</a:t>
            </a:r>
            <a:r>
              <a:rPr lang="en-US" sz="2800" b="1"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đi</a:t>
            </a:r>
            <a:r>
              <a:rPr lang="en-US" sz="2800" b="1"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p>
          <a:p>
            <a:pPr marL="285750" indent="-285750" algn="just">
              <a:buFontTx/>
              <a:buChar char="-"/>
            </a:pP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Khi </a:t>
            </a:r>
            <a:r>
              <a:rPr lang="en-US" sz="28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đốt</a:t>
            </a: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cháy</a:t>
            </a: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đã</a:t>
            </a: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hợp</a:t>
            </a: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oxi</a:t>
            </a: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taọ</a:t>
            </a: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sản</a:t>
            </a: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phẩm</a:t>
            </a: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đó</a:t>
            </a: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là</a:t>
            </a: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(II) </a:t>
            </a:r>
            <a:r>
              <a:rPr lang="en-US" sz="28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oxit</a:t>
            </a:r>
            <a:endPar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endParaRPr>
          </a:p>
          <a:p>
            <a:pPr algn="ctr"/>
            <a:r>
              <a:rPr lang="en-US" sz="2800"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2800"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 </a:t>
            </a:r>
            <a:r>
              <a:rPr lang="en-US" sz="2800"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oxi</a:t>
            </a:r>
            <a:r>
              <a:rPr lang="en-US" sz="2800"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 </a:t>
            </a:r>
            <a:r>
              <a:rPr lang="en-US" sz="2800"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2800"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(II) </a:t>
            </a:r>
            <a:r>
              <a:rPr lang="en-US" sz="2800"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oxit</a:t>
            </a:r>
            <a:endParaRPr lang="en-US" sz="2800"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khối</a:t>
            </a: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lượng</a:t>
            </a: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thanh</a:t>
            </a: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tăng</a:t>
            </a:r>
            <a:r>
              <a:rPr lang="en-US" sz="2800" b="1"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lên</a:t>
            </a:r>
            <a:r>
              <a:rPr lang="en-US" sz="2800" b="1"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do </a:t>
            </a:r>
            <a:r>
              <a:rPr lang="en-US" sz="28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thêm</a:t>
            </a: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khối</a:t>
            </a: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lượng</a:t>
            </a: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oxi</a:t>
            </a:r>
            <a:r>
              <a:rPr lang="en-US" sz="2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434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22D96E-DD64-42C4-9BFF-C536DBA4F91F}"/>
              </a:ext>
            </a:extLst>
          </p:cNvPr>
          <p:cNvSpPr txBox="1"/>
          <p:nvPr/>
        </p:nvSpPr>
        <p:spPr>
          <a:xfrm>
            <a:off x="4200525" y="771525"/>
            <a:ext cx="3762375" cy="707886"/>
          </a:xfrm>
          <a:prstGeom prst="rect">
            <a:avLst/>
          </a:prstGeom>
          <a:noFill/>
        </p:spPr>
        <p:txBody>
          <a:bodyPr wrap="square" rtlCol="0">
            <a:spAutoFit/>
          </a:bodyPr>
          <a:lstStyle/>
          <a:p>
            <a:pPr algn="ctr"/>
            <a:r>
              <a:rPr lang="en-US" sz="4000" b="1" dirty="0">
                <a:solidFill>
                  <a:schemeClr val="accent1">
                    <a:lumMod val="50000"/>
                  </a:schemeClr>
                </a:solidFill>
                <a:latin typeface="Times New Roman" panose="02020603050405020304" pitchFamily="18" charset="0"/>
                <a:cs typeface="Times New Roman" panose="02020603050405020304" pitchFamily="18" charset="0"/>
              </a:rPr>
              <a:t>KHỞI ĐỘNG</a:t>
            </a:r>
          </a:p>
        </p:txBody>
      </p:sp>
      <p:sp>
        <p:nvSpPr>
          <p:cNvPr id="3" name="TextBox 2">
            <a:extLst>
              <a:ext uri="{FF2B5EF4-FFF2-40B4-BE49-F238E27FC236}">
                <a16:creationId xmlns:a16="http://schemas.microsoft.com/office/drawing/2014/main" id="{F4E0DAFF-04DC-4364-91A5-40A192C4DAE3}"/>
              </a:ext>
            </a:extLst>
          </p:cNvPr>
          <p:cNvSpPr txBox="1"/>
          <p:nvPr/>
        </p:nvSpPr>
        <p:spPr>
          <a:xfrm>
            <a:off x="1862137" y="2057400"/>
            <a:ext cx="8758238" cy="1481175"/>
          </a:xfrm>
          <a:prstGeom prst="rect">
            <a:avLst/>
          </a:prstGeom>
          <a:noFill/>
        </p:spPr>
        <p:txBody>
          <a:bodyPr wrap="square" rtlCol="0">
            <a:spAutoFit/>
          </a:bodyPr>
          <a:lstStyle/>
          <a:p>
            <a:pPr>
              <a:lnSpc>
                <a:spcPct val="150000"/>
              </a:lnSpc>
            </a:pP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gọi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p>
        </p:txBody>
      </p:sp>
      <p:sp>
        <p:nvSpPr>
          <p:cNvPr id="4" name="Rectangle 3">
            <a:extLst>
              <a:ext uri="{FF2B5EF4-FFF2-40B4-BE49-F238E27FC236}">
                <a16:creationId xmlns:a16="http://schemas.microsoft.com/office/drawing/2014/main" id="{3823AEA3-13EA-4B08-A971-514E6B89EAF9}"/>
              </a:ext>
            </a:extLst>
          </p:cNvPr>
          <p:cNvSpPr/>
          <p:nvPr/>
        </p:nvSpPr>
        <p:spPr>
          <a:xfrm>
            <a:off x="3838575" y="2999237"/>
            <a:ext cx="3209925" cy="4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Times New Roman" panose="02020603050405020304" pitchFamily="18" charset="0"/>
                <a:cs typeface="Times New Roman" panose="02020603050405020304" pitchFamily="18" charset="0"/>
              </a:rPr>
              <a:t>phản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ứng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hóa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học</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3359328-EBA6-4E7C-806D-92708E7ED93B}"/>
              </a:ext>
            </a:extLst>
          </p:cNvPr>
          <p:cNvSpPr txBox="1"/>
          <p:nvPr/>
        </p:nvSpPr>
        <p:spPr>
          <a:xfrm>
            <a:off x="1866900" y="3793398"/>
            <a:ext cx="8591550" cy="1569660"/>
          </a:xfrm>
          <a:prstGeom prst="rect">
            <a:avLst/>
          </a:prstGeom>
          <a:noFill/>
        </p:spPr>
        <p:txBody>
          <a:bodyPr wrap="square">
            <a:spAutoFit/>
          </a:bodyPr>
          <a:lstStyle/>
          <a:p>
            <a:r>
              <a:rPr lang="en-US" sz="3200" b="1" dirty="0" err="1">
                <a:effectLst/>
                <a:latin typeface="Times New Roman" panose="02020603050405020304" pitchFamily="18" charset="0"/>
                <a:ea typeface="Times New Roman" panose="02020603050405020304" pitchFamily="18" charset="0"/>
              </a:rPr>
              <a:t>Câu</a:t>
            </a:r>
            <a:r>
              <a:rPr lang="en-US" sz="3200" b="1" dirty="0">
                <a:effectLst/>
                <a:latin typeface="Times New Roman" panose="02020603050405020304" pitchFamily="18" charset="0"/>
                <a:ea typeface="Times New Roman" panose="02020603050405020304" pitchFamily="18" charset="0"/>
              </a:rPr>
              <a:t> 2: </a:t>
            </a:r>
            <a:r>
              <a:rPr lang="en-US" sz="3200" dirty="0" err="1">
                <a:effectLst/>
                <a:latin typeface="Times New Roman" panose="02020603050405020304" pitchFamily="18" charset="0"/>
                <a:ea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phản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ứng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hóa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học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chỉ</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rPr>
              <a:t> ……… </a:t>
            </a:r>
            <a:r>
              <a:rPr lang="en-US" sz="3200" dirty="0" err="1">
                <a:effectLst/>
                <a:latin typeface="Times New Roman" panose="02020603050405020304" pitchFamily="18" charset="0"/>
                <a:ea typeface="Times New Roman" panose="02020603050405020304" pitchFamily="18" charset="0"/>
              </a:rPr>
              <a:t>giữa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các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nguyên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tử</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thay</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đổi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làm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phân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tử</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này</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biến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thành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phân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tử</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khác</a:t>
            </a:r>
            <a:r>
              <a:rPr lang="en-US" sz="3200" dirty="0">
                <a:effectLst/>
                <a:latin typeface="Times New Roman" panose="02020603050405020304" pitchFamily="18" charset="0"/>
                <a:ea typeface="Times New Roman" panose="02020603050405020304" pitchFamily="18" charset="0"/>
              </a:rPr>
              <a:t>.</a:t>
            </a:r>
            <a:endParaRPr lang="en-US" dirty="0"/>
          </a:p>
        </p:txBody>
      </p:sp>
      <p:sp>
        <p:nvSpPr>
          <p:cNvPr id="15" name="Rectangle 14">
            <a:extLst>
              <a:ext uri="{FF2B5EF4-FFF2-40B4-BE49-F238E27FC236}">
                <a16:creationId xmlns:a16="http://schemas.microsoft.com/office/drawing/2014/main" id="{884536E8-FDC6-45A0-833E-C0FC43247AE1}"/>
              </a:ext>
            </a:extLst>
          </p:cNvPr>
          <p:cNvSpPr/>
          <p:nvPr/>
        </p:nvSpPr>
        <p:spPr>
          <a:xfrm>
            <a:off x="8353426" y="3849864"/>
            <a:ext cx="1523999" cy="4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Times New Roman" panose="02020603050405020304" pitchFamily="18" charset="0"/>
                <a:cs typeface="Times New Roman" panose="02020603050405020304" pitchFamily="18" charset="0"/>
              </a:rPr>
              <a:t>liên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kết</a:t>
            </a:r>
            <a:endParaRPr lang="en-US" sz="3200"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71751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D5CBE2-CC1C-4DB2-83D1-4B861DA3DEEA}"/>
              </a:ext>
            </a:extLst>
          </p:cNvPr>
          <p:cNvSpPr txBox="1"/>
          <p:nvPr/>
        </p:nvSpPr>
        <p:spPr>
          <a:xfrm>
            <a:off x="844323" y="211272"/>
            <a:ext cx="10503353" cy="1547475"/>
          </a:xfrm>
          <a:prstGeom prst="rect">
            <a:avLst/>
          </a:prstGeom>
          <a:noFill/>
        </p:spPr>
        <p:txBody>
          <a:bodyPr wrap="square">
            <a:spAutoFit/>
          </a:bodyPr>
          <a:lstStyle/>
          <a:p>
            <a:pPr marL="0" marR="0" algn="just">
              <a:lnSpc>
                <a:spcPct val="115000"/>
              </a:lnSpc>
              <a:spcBef>
                <a:spcPts val="0"/>
              </a:spcBef>
              <a:spcAft>
                <a:spcPts val="800"/>
              </a:spcAft>
            </a:pPr>
            <a:r>
              <a:rPr lang="nl-NL" sz="2800" b="1" dirty="0">
                <a:effectLst/>
                <a:latin typeface="Times New Roman" panose="02020603050405020304" pitchFamily="18" charset="0"/>
                <a:ea typeface="Calibri" panose="020F0502020204030204" pitchFamily="34" charset="0"/>
                <a:cs typeface="Times New Roman" panose="02020603050405020304" pitchFamily="18" charset="0"/>
              </a:rPr>
              <a:t>Câu 4:</a:t>
            </a:r>
            <a:r>
              <a:rPr lang="nl-NL" sz="2800" dirty="0">
                <a:effectLst/>
                <a:latin typeface="Times New Roman" panose="02020603050405020304" pitchFamily="18" charset="0"/>
                <a:ea typeface="Calibri" panose="020F0502020204030204" pitchFamily="34" charset="0"/>
                <a:cs typeface="Times New Roman" panose="02020603050405020304" pitchFamily="18" charset="0"/>
              </a:rPr>
              <a:t> Trong một ngày, để sản xuất 10MW, một nhà máy nhiệt điện cần đốt 4 tấn than. Hãy tính khối lượng khí cacbon </a:t>
            </a:r>
            <a:r>
              <a:rPr lang="nl-NL" sz="2800" dirty="0">
                <a:latin typeface="Times New Roman" panose="02020603050405020304" pitchFamily="18" charset="0"/>
                <a:ea typeface="Calibri" panose="020F0502020204030204" pitchFamily="34" charset="0"/>
                <a:cs typeface="Times New Roman" panose="02020603050405020304" pitchFamily="18" charset="0"/>
              </a:rPr>
              <a:t>đ</a:t>
            </a:r>
            <a:r>
              <a:rPr lang="nl-NL" sz="2800" dirty="0">
                <a:effectLst/>
                <a:latin typeface="Times New Roman" panose="02020603050405020304" pitchFamily="18" charset="0"/>
                <a:ea typeface="Calibri" panose="020F0502020204030204" pitchFamily="34" charset="0"/>
                <a:cs typeface="Times New Roman" panose="02020603050405020304" pitchFamily="18" charset="0"/>
              </a:rPr>
              <a:t>ioxit sinh ra, biết rằng để đốt hết 4 tấn than cần dùng 10,6 tấn khí oxi.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3D424215-98AA-4A7C-ACE7-95B2A97162EE}"/>
              </a:ext>
            </a:extLst>
          </p:cNvPr>
          <p:cNvCxnSpPr>
            <a:cxnSpLocks/>
          </p:cNvCxnSpPr>
          <p:nvPr/>
        </p:nvCxnSpPr>
        <p:spPr>
          <a:xfrm>
            <a:off x="3598606" y="2001843"/>
            <a:ext cx="0" cy="4300634"/>
          </a:xfrm>
          <a:prstGeom prst="line">
            <a:avLst/>
          </a:prstGeom>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AC12CD7D-C406-45FC-9889-AF43E0F8CC19}"/>
              </a:ext>
            </a:extLst>
          </p:cNvPr>
          <p:cNvSpPr txBox="1"/>
          <p:nvPr/>
        </p:nvSpPr>
        <p:spPr>
          <a:xfrm>
            <a:off x="924562" y="2190501"/>
            <a:ext cx="1897626" cy="523220"/>
          </a:xfrm>
          <a:prstGeom prst="rect">
            <a:avLst/>
          </a:prstGeom>
          <a:noFill/>
        </p:spPr>
        <p:txBody>
          <a:bodyPr wrap="square" rtlCol="0">
            <a:spAutoFit/>
          </a:bodyPr>
          <a:lstStyle/>
          <a:p>
            <a:r>
              <a:rPr lang="en-US" sz="2800" i="1" u="sng" dirty="0" err="1">
                <a:latin typeface="Times New Roman" panose="02020603050405020304" pitchFamily="18" charset="0"/>
                <a:cs typeface="Times New Roman" panose="02020603050405020304" pitchFamily="18" charset="0"/>
              </a:rPr>
              <a:t>Tóm</a:t>
            </a:r>
            <a:r>
              <a:rPr lang="en-US" sz="2800" i="1" u="sng" dirty="0">
                <a:latin typeface="Times New Roman" panose="02020603050405020304" pitchFamily="18" charset="0"/>
                <a:cs typeface="Times New Roman" panose="02020603050405020304" pitchFamily="18" charset="0"/>
              </a:rPr>
              <a:t> </a:t>
            </a:r>
            <a:r>
              <a:rPr lang="en-US" sz="2800" i="1" u="sng" dirty="0" err="1">
                <a:latin typeface="Times New Roman" panose="02020603050405020304" pitchFamily="18" charset="0"/>
                <a:cs typeface="Times New Roman" panose="02020603050405020304" pitchFamily="18" charset="0"/>
              </a:rPr>
              <a:t>tắt</a:t>
            </a:r>
            <a:r>
              <a:rPr lang="en-US" sz="2800" i="1" u="sng"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50B070D9-6171-4773-A7CE-336F2208AA53}"/>
              </a:ext>
            </a:extLst>
          </p:cNvPr>
          <p:cNvSpPr txBox="1"/>
          <p:nvPr/>
        </p:nvSpPr>
        <p:spPr>
          <a:xfrm>
            <a:off x="4616246" y="1878173"/>
            <a:ext cx="1897626" cy="523220"/>
          </a:xfrm>
          <a:prstGeom prst="rect">
            <a:avLst/>
          </a:prstGeom>
          <a:noFill/>
        </p:spPr>
        <p:txBody>
          <a:bodyPr wrap="square" rtlCol="0">
            <a:spAutoFit/>
          </a:bodyPr>
          <a:lstStyle/>
          <a:p>
            <a:r>
              <a:rPr lang="en-US" sz="2800" i="1" u="sng" dirty="0" err="1">
                <a:latin typeface="Times New Roman" panose="02020603050405020304" pitchFamily="18" charset="0"/>
                <a:cs typeface="Times New Roman" panose="02020603050405020304" pitchFamily="18" charset="0"/>
              </a:rPr>
              <a:t>Bài</a:t>
            </a:r>
            <a:r>
              <a:rPr lang="en-US" sz="2800" i="1" u="sng" dirty="0">
                <a:latin typeface="Times New Roman" panose="02020603050405020304" pitchFamily="18" charset="0"/>
                <a:cs typeface="Times New Roman" panose="02020603050405020304" pitchFamily="18" charset="0"/>
              </a:rPr>
              <a:t> </a:t>
            </a:r>
            <a:r>
              <a:rPr lang="en-US" sz="2800" i="1" u="sng" dirty="0" err="1">
                <a:latin typeface="Times New Roman" panose="02020603050405020304" pitchFamily="18" charset="0"/>
                <a:cs typeface="Times New Roman" panose="02020603050405020304" pitchFamily="18" charset="0"/>
              </a:rPr>
              <a:t>giải</a:t>
            </a:r>
            <a:r>
              <a:rPr lang="en-US" sz="2800" i="1" u="sng"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FB7F65C7-82B1-42DD-A65C-9DC290F503C7}"/>
              </a:ext>
            </a:extLst>
          </p:cNvPr>
          <p:cNvSpPr txBox="1"/>
          <p:nvPr/>
        </p:nvSpPr>
        <p:spPr>
          <a:xfrm>
            <a:off x="950986" y="2764438"/>
            <a:ext cx="2664542"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m </a:t>
            </a:r>
            <a:r>
              <a:rPr lang="en-US" sz="2800" baseline="-25000" dirty="0">
                <a:latin typeface="Times New Roman" panose="02020603050405020304" pitchFamily="18" charset="0"/>
                <a:cs typeface="Times New Roman" panose="02020603050405020304" pitchFamily="18" charset="0"/>
              </a:rPr>
              <a:t>than</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tấn</a:t>
            </a:r>
            <a:endParaRPr lang="en-US"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73DC6ED-D8E3-40B6-9FFB-98EFA614595D}"/>
              </a:ext>
            </a:extLst>
          </p:cNvPr>
          <p:cNvSpPr txBox="1"/>
          <p:nvPr/>
        </p:nvSpPr>
        <p:spPr>
          <a:xfrm>
            <a:off x="924562" y="3360693"/>
            <a:ext cx="2536723"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m </a:t>
            </a:r>
            <a:r>
              <a:rPr lang="en-US" sz="2800" baseline="-25000" dirty="0" err="1">
                <a:latin typeface="Times New Roman" panose="02020603050405020304" pitchFamily="18" charset="0"/>
                <a:cs typeface="Times New Roman" panose="02020603050405020304" pitchFamily="18" charset="0"/>
              </a:rPr>
              <a:t>oxi</a:t>
            </a:r>
            <a:r>
              <a:rPr lang="en-US" sz="2800" dirty="0">
                <a:latin typeface="Times New Roman" panose="02020603050405020304" pitchFamily="18" charset="0"/>
                <a:cs typeface="Times New Roman" panose="02020603050405020304" pitchFamily="18" charset="0"/>
              </a:rPr>
              <a:t>= 10,6 </a:t>
            </a:r>
            <a:r>
              <a:rPr lang="en-US" sz="2800" dirty="0" err="1">
                <a:latin typeface="Times New Roman" panose="02020603050405020304" pitchFamily="18" charset="0"/>
                <a:cs typeface="Times New Roman" panose="02020603050405020304" pitchFamily="18" charset="0"/>
              </a:rPr>
              <a:t>tấn</a:t>
            </a:r>
            <a:endParaRPr lang="en-US" sz="28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41BAD29-AB6B-4637-BF45-7620668C7520}"/>
              </a:ext>
            </a:extLst>
          </p:cNvPr>
          <p:cNvSpPr txBox="1"/>
          <p:nvPr/>
        </p:nvSpPr>
        <p:spPr>
          <a:xfrm>
            <a:off x="924562" y="3922206"/>
            <a:ext cx="2536722"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m </a:t>
            </a:r>
            <a:r>
              <a:rPr lang="nl-NL" sz="2800" baseline="-25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cacbon đioxit </a:t>
            </a:r>
            <a:r>
              <a:rPr lang="en-US" sz="2800" dirty="0">
                <a:solidFill>
                  <a:srgbClr val="FF0000"/>
                </a:solidFill>
                <a:latin typeface="Times New Roman" panose="02020603050405020304" pitchFamily="18" charset="0"/>
                <a:cs typeface="Times New Roman" panose="02020603050405020304" pitchFamily="18" charset="0"/>
              </a:rPr>
              <a:t>= ?</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0ECDA5E-0689-44FC-8B3A-DA5226FE4224}"/>
                  </a:ext>
                </a:extLst>
              </p:cNvPr>
              <p:cNvSpPr txBox="1"/>
              <p:nvPr/>
            </p:nvSpPr>
            <p:spPr>
              <a:xfrm>
                <a:off x="4982627" y="2601328"/>
                <a:ext cx="5234755" cy="711670"/>
              </a:xfrm>
              <a:prstGeom prst="rect">
                <a:avLst/>
              </a:prstGeom>
              <a:noFill/>
            </p:spPr>
            <p:txBody>
              <a:bodyPr wrap="square">
                <a:spAutoFit/>
              </a:bodyPr>
              <a:lstStyle/>
              <a:p>
                <a:r>
                  <a:rPr lang="nl-NL" sz="2800" dirty="0">
                    <a:effectLst/>
                    <a:latin typeface="Times New Roman" panose="02020603050405020304" pitchFamily="18" charset="0"/>
                    <a:ea typeface="Calibri" panose="020F0502020204030204" pitchFamily="34" charset="0"/>
                  </a:rPr>
                  <a:t>Than   +   oxi   </a:t>
                </a:r>
                <a14:m>
                  <m:oMath xmlns:m="http://schemas.openxmlformats.org/officeDocument/2006/math">
                    <m:groupChr>
                      <m:groupChrPr>
                        <m:chr m:val="→"/>
                        <m:vertJc m:val="bot"/>
                        <m:ctrlPr>
                          <a:rPr lang="nl-NL" sz="2800" i="1" smtClean="0">
                            <a:effectLst/>
                            <a:latin typeface="Cambria Math" panose="02040503050406030204" pitchFamily="18" charset="0"/>
                          </a:rPr>
                        </m:ctrlPr>
                      </m:groupChrPr>
                      <m:e>
                        <m:sSup>
                          <m:sSupPr>
                            <m:ctrlPr>
                              <a:rPr lang="nl-NL" sz="2800" i="1" smtClean="0">
                                <a:effectLst/>
                                <a:latin typeface="Cambria Math" panose="02040503050406030204" pitchFamily="18" charset="0"/>
                              </a:rPr>
                            </m:ctrlPr>
                          </m:sSupPr>
                          <m:e>
                            <m:r>
                              <a:rPr lang="en-US" sz="2800" b="0" i="1" smtClean="0">
                                <a:effectLst/>
                                <a:latin typeface="Cambria Math" panose="02040503050406030204" pitchFamily="18" charset="0"/>
                              </a:rPr>
                              <m:t>𝑡</m:t>
                            </m:r>
                          </m:e>
                          <m:sup>
                            <m:r>
                              <a:rPr lang="en-US" sz="2800" b="0" i="1" smtClean="0">
                                <a:effectLst/>
                                <a:latin typeface="Cambria Math" panose="02040503050406030204" pitchFamily="18" charset="0"/>
                              </a:rPr>
                              <m:t>𝑜</m:t>
                            </m:r>
                          </m:sup>
                        </m:sSup>
                      </m:e>
                    </m:groupChr>
                  </m:oMath>
                </a14:m>
                <a:r>
                  <a:rPr lang="nl-NL" sz="2800" dirty="0">
                    <a:latin typeface="Times New Roman" panose="02020603050405020304" pitchFamily="18" charset="0"/>
                    <a:ea typeface="Calibri" panose="020F0502020204030204" pitchFamily="34" charset="0"/>
                    <a:cs typeface="Times New Roman" panose="02020603050405020304" pitchFamily="18" charset="0"/>
                  </a:rPr>
                  <a:t>   cacbon đioxit</a:t>
                </a:r>
                <a:r>
                  <a:rPr lang="en-US" sz="2800" dirty="0"/>
                  <a:t> </a:t>
                </a:r>
              </a:p>
            </p:txBody>
          </p:sp>
        </mc:Choice>
        <mc:Fallback xmlns="">
          <p:sp>
            <p:nvSpPr>
              <p:cNvPr id="12" name="TextBox 11">
                <a:extLst>
                  <a:ext uri="{FF2B5EF4-FFF2-40B4-BE49-F238E27FC236}">
                    <a16:creationId xmlns:a16="http://schemas.microsoft.com/office/drawing/2014/main" id="{00ECDA5E-0689-44FC-8B3A-DA5226FE4224}"/>
                  </a:ext>
                </a:extLst>
              </p:cNvPr>
              <p:cNvSpPr txBox="1">
                <a:spLocks noRot="1" noChangeAspect="1" noMove="1" noResize="1" noEditPoints="1" noAdjustHandles="1" noChangeArrowheads="1" noChangeShapeType="1" noTextEdit="1"/>
              </p:cNvSpPr>
              <p:nvPr/>
            </p:nvSpPr>
            <p:spPr>
              <a:xfrm>
                <a:off x="4982627" y="2601328"/>
                <a:ext cx="5234755" cy="711670"/>
              </a:xfrm>
              <a:prstGeom prst="rect">
                <a:avLst/>
              </a:prstGeom>
              <a:blipFill>
                <a:blip r:embed="rId6"/>
                <a:stretch>
                  <a:fillRect l="-2328" b="-23276"/>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905FE0ED-9AF4-4B38-9A89-3E9A716C4DA8}"/>
              </a:ext>
            </a:extLst>
          </p:cNvPr>
          <p:cNvSpPr txBox="1"/>
          <p:nvPr/>
        </p:nvSpPr>
        <p:spPr>
          <a:xfrm>
            <a:off x="3822004" y="3660596"/>
            <a:ext cx="8354347"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ĐLBTKL, 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m </a:t>
            </a:r>
            <a:r>
              <a:rPr lang="en-US" sz="2800" baseline="-25000" dirty="0">
                <a:latin typeface="Times New Roman" panose="02020603050405020304" pitchFamily="18" charset="0"/>
                <a:cs typeface="Times New Roman" panose="02020603050405020304" pitchFamily="18" charset="0"/>
              </a:rPr>
              <a:t>than</a:t>
            </a:r>
            <a:r>
              <a:rPr lang="en-US" sz="2800" dirty="0">
                <a:latin typeface="Times New Roman" panose="02020603050405020304" pitchFamily="18" charset="0"/>
                <a:cs typeface="Times New Roman" panose="02020603050405020304" pitchFamily="18" charset="0"/>
              </a:rPr>
              <a:t>+ m </a:t>
            </a:r>
            <a:r>
              <a:rPr lang="en-US" sz="2800" baseline="-25000" dirty="0" err="1">
                <a:latin typeface="Times New Roman" panose="02020603050405020304" pitchFamily="18" charset="0"/>
                <a:cs typeface="Times New Roman" panose="02020603050405020304" pitchFamily="18" charset="0"/>
              </a:rPr>
              <a:t>oxi</a:t>
            </a:r>
            <a:r>
              <a:rPr lang="en-US" sz="2800" dirty="0">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 m </a:t>
            </a:r>
            <a:r>
              <a:rPr lang="nl-NL" sz="2800" baseline="-25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cacbon đioxit </a:t>
            </a:r>
            <a:endParaRPr lang="en-US" sz="28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700CC3AB-B957-463B-93B0-1B589B36A68E}"/>
              </a:ext>
            </a:extLst>
          </p:cNvPr>
          <p:cNvSpPr txBox="1"/>
          <p:nvPr/>
        </p:nvSpPr>
        <p:spPr>
          <a:xfrm>
            <a:off x="4857793" y="4572201"/>
            <a:ext cx="6449960" cy="523220"/>
          </a:xfrm>
          <a:prstGeom prst="rect">
            <a:avLst/>
          </a:prstGeom>
          <a:noFill/>
        </p:spPr>
        <p:txBody>
          <a:bodyPr wrap="square">
            <a:spAutoFit/>
          </a:bodyPr>
          <a:lstStyle/>
          <a:p>
            <a:r>
              <a:rPr kumimoji="0" lang="en-US" sz="2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lang="en-US" sz="2800" dirty="0">
                <a:solidFill>
                  <a:srgbClr val="FF0000"/>
                </a:solidFill>
                <a:latin typeface="Times New Roman" panose="02020603050405020304" pitchFamily="18" charset="0"/>
                <a:cs typeface="Times New Roman" panose="02020603050405020304" pitchFamily="18" charset="0"/>
              </a:rPr>
              <a:t>m </a:t>
            </a:r>
            <a:r>
              <a:rPr lang="nl-NL" sz="2800" baseline="-25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cacbon đioxit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4 + 10,6 = 14,6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tấn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lang="en-US" sz="2000" dirty="0"/>
          </a:p>
        </p:txBody>
      </p:sp>
      <p:cxnSp>
        <p:nvCxnSpPr>
          <p:cNvPr id="18" name="Straight Connector 17">
            <a:extLst>
              <a:ext uri="{FF2B5EF4-FFF2-40B4-BE49-F238E27FC236}">
                <a16:creationId xmlns:a16="http://schemas.microsoft.com/office/drawing/2014/main" id="{7B17627F-6882-4A90-BDFD-6CA734C9147F}"/>
              </a:ext>
            </a:extLst>
          </p:cNvPr>
          <p:cNvCxnSpPr/>
          <p:nvPr/>
        </p:nvCxnSpPr>
        <p:spPr>
          <a:xfrm>
            <a:off x="946990" y="1878173"/>
            <a:ext cx="10400686" cy="0"/>
          </a:xfrm>
          <a:prstGeom prst="line">
            <a:avLst/>
          </a:prstGeom>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DD1072DD-92A6-45D8-BA10-7B71612D93E2}"/>
              </a:ext>
            </a:extLst>
          </p:cNvPr>
          <p:cNvSpPr txBox="1"/>
          <p:nvPr/>
        </p:nvSpPr>
        <p:spPr>
          <a:xfrm>
            <a:off x="4122500" y="5443018"/>
            <a:ext cx="7926623"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Vậy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nl-NL" sz="2800" dirty="0">
                <a:effectLst/>
                <a:latin typeface="Times New Roman" panose="02020603050405020304" pitchFamily="18" charset="0"/>
                <a:ea typeface="Calibri" panose="020F0502020204030204" pitchFamily="34" charset="0"/>
                <a:cs typeface="Times New Roman" panose="02020603050405020304" pitchFamily="18" charset="0"/>
              </a:rPr>
              <a:t>cacbon </a:t>
            </a:r>
            <a:r>
              <a:rPr lang="nl-NL" sz="2800" dirty="0">
                <a:latin typeface="Times New Roman" panose="02020603050405020304" pitchFamily="18" charset="0"/>
                <a:ea typeface="Calibri" panose="020F0502020204030204" pitchFamily="34" charset="0"/>
                <a:cs typeface="Times New Roman" panose="02020603050405020304" pitchFamily="18" charset="0"/>
              </a:rPr>
              <a:t>đ</a:t>
            </a:r>
            <a:r>
              <a:rPr lang="nl-NL" sz="2800" dirty="0">
                <a:effectLst/>
                <a:latin typeface="Times New Roman" panose="02020603050405020304" pitchFamily="18" charset="0"/>
                <a:ea typeface="Calibri" panose="020F0502020204030204" pitchFamily="34" charset="0"/>
                <a:cs typeface="Times New Roman" panose="02020603050405020304" pitchFamily="18" charset="0"/>
              </a:rPr>
              <a:t>ioxit  sinh ra là 14,6 tấn</a:t>
            </a:r>
            <a:endParaRPr lang="en-US" sz="28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68969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fade">
                                      <p:cBhvr>
                                        <p:cTn id="34" dur="1000"/>
                                        <p:tgtEl>
                                          <p:spTgt spid="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10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10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6">
                                            <p:txEl>
                                              <p:pRg st="0" end="0"/>
                                            </p:txEl>
                                          </p:spTgt>
                                        </p:tgtEl>
                                        <p:attrNameLst>
                                          <p:attrName>style.visibility</p:attrName>
                                        </p:attrNameLst>
                                      </p:cBhvr>
                                      <p:to>
                                        <p:strVal val="visible"/>
                                      </p:to>
                                    </p:set>
                                    <p:animEffect transition="in" filter="barn(inVertical)">
                                      <p:cBhvr>
                                        <p:cTn id="54" dur="1000"/>
                                        <p:tgtEl>
                                          <p:spTgt spid="16">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barn(inVertical)">
                                      <p:cBhvr>
                                        <p:cTn id="5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12" grpId="0"/>
      <p:bldP spid="15"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2F7F0C-FC55-4D3C-ADE9-17D6CCD1A08A}"/>
              </a:ext>
            </a:extLst>
          </p:cNvPr>
          <p:cNvPicPr>
            <a:picLocks noChangeAspect="1"/>
          </p:cNvPicPr>
          <p:nvPr/>
        </p:nvPicPr>
        <p:blipFill>
          <a:blip r:embed="rId4"/>
          <a:stretch>
            <a:fillRect/>
          </a:stretch>
        </p:blipFill>
        <p:spPr>
          <a:xfrm>
            <a:off x="438150" y="352425"/>
            <a:ext cx="5712714" cy="3733800"/>
          </a:xfrm>
          <a:prstGeom prst="rect">
            <a:avLst/>
          </a:prstGeom>
        </p:spPr>
      </p:pic>
      <p:pic>
        <p:nvPicPr>
          <p:cNvPr id="2" name="Picture 1">
            <a:extLst>
              <a:ext uri="{FF2B5EF4-FFF2-40B4-BE49-F238E27FC236}">
                <a16:creationId xmlns:a16="http://schemas.microsoft.com/office/drawing/2014/main" id="{D8D0F875-B85E-4B30-B057-69D4800E1312}"/>
              </a:ext>
            </a:extLst>
          </p:cNvPr>
          <p:cNvPicPr>
            <a:picLocks noChangeAspect="1"/>
          </p:cNvPicPr>
          <p:nvPr/>
        </p:nvPicPr>
        <p:blipFill>
          <a:blip r:embed="rId5"/>
          <a:stretch>
            <a:fillRect/>
          </a:stretch>
        </p:blipFill>
        <p:spPr>
          <a:xfrm>
            <a:off x="4895850" y="2876550"/>
            <a:ext cx="6858000" cy="3857625"/>
          </a:xfrm>
          <a:prstGeom prst="rect">
            <a:avLst/>
          </a:prstGeom>
        </p:spPr>
      </p:pic>
      <p:sp>
        <p:nvSpPr>
          <p:cNvPr id="5" name="Rectangle: Rounded Corners 4">
            <a:extLst>
              <a:ext uri="{FF2B5EF4-FFF2-40B4-BE49-F238E27FC236}">
                <a16:creationId xmlns:a16="http://schemas.microsoft.com/office/drawing/2014/main" id="{499829D0-7A5C-45DD-807A-56F3EE44CC64}"/>
              </a:ext>
            </a:extLst>
          </p:cNvPr>
          <p:cNvSpPr/>
          <p:nvPr/>
        </p:nvSpPr>
        <p:spPr>
          <a:xfrm>
            <a:off x="7200899" y="800100"/>
            <a:ext cx="4181475" cy="1314450"/>
          </a:xfrm>
          <a:prstGeom prst="roundRect">
            <a:avLst/>
          </a:prstGeom>
          <a:noFill/>
          <a:ln w="285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Ô NHIỄM MÔI TRƯỜNG KHÔNG KHÍ</a:t>
            </a:r>
          </a:p>
        </p:txBody>
      </p:sp>
      <p:sp>
        <p:nvSpPr>
          <p:cNvPr id="6" name="Rectangle: Rounded Corners 5">
            <a:extLst>
              <a:ext uri="{FF2B5EF4-FFF2-40B4-BE49-F238E27FC236}">
                <a16:creationId xmlns:a16="http://schemas.microsoft.com/office/drawing/2014/main" id="{812019B4-60D1-429A-92D4-4BA959CA9EC9}"/>
              </a:ext>
            </a:extLst>
          </p:cNvPr>
          <p:cNvSpPr/>
          <p:nvPr/>
        </p:nvSpPr>
        <p:spPr>
          <a:xfrm>
            <a:off x="438150" y="4805362"/>
            <a:ext cx="4181475" cy="1314450"/>
          </a:xfrm>
          <a:prstGeom prst="roundRect">
            <a:avLst/>
          </a:prstGeom>
          <a:noFill/>
          <a:ln w="285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HIỆN TƯỢNG NÓNG LÊN TOÀN CẦU</a:t>
            </a:r>
          </a:p>
        </p:txBody>
      </p:sp>
    </p:spTree>
    <p:custDataLst>
      <p:tags r:id="rId1"/>
    </p:custDataLst>
    <p:extLst>
      <p:ext uri="{BB962C8B-B14F-4D97-AF65-F5344CB8AC3E}">
        <p14:creationId xmlns:p14="http://schemas.microsoft.com/office/powerpoint/2010/main" val="339320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par>
                          <p:cTn id="8" fill="hold">
                            <p:stCondLst>
                              <p:cond delay="1000"/>
                            </p:stCondLst>
                            <p:childTnLst>
                              <p:par>
                                <p:cTn id="9" presetID="2" presetClass="entr" presetSubtype="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1+#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1000"/>
                                        <p:tgtEl>
                                          <p:spTgt spid="2"/>
                                        </p:tgtEl>
                                      </p:cBhvr>
                                    </p:animEffect>
                                  </p:childTnLst>
                                </p:cTn>
                              </p:par>
                            </p:childTnLst>
                          </p:cTn>
                        </p:par>
                        <p:par>
                          <p:cTn id="17" fill="hold">
                            <p:stCondLst>
                              <p:cond delay="3000"/>
                            </p:stCondLst>
                            <p:childTnLst>
                              <p:par>
                                <p:cTn id="18" presetID="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1000" fill="hold"/>
                                        <p:tgtEl>
                                          <p:spTgt spid="6"/>
                                        </p:tgtEl>
                                        <p:attrNameLst>
                                          <p:attrName>ppt_x</p:attrName>
                                        </p:attrNameLst>
                                      </p:cBhvr>
                                      <p:tavLst>
                                        <p:tav tm="0">
                                          <p:val>
                                            <p:strVal val="0-#ppt_w/2"/>
                                          </p:val>
                                        </p:tav>
                                        <p:tav tm="100000">
                                          <p:val>
                                            <p:strVal val="#ppt_x"/>
                                          </p:val>
                                        </p:tav>
                                      </p:tavLst>
                                    </p:anim>
                                    <p:anim calcmode="lin" valueType="num">
                                      <p:cBhvr additive="base">
                                        <p:cTn id="21"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4D60BA-4033-40B2-AA32-33812493AFC5}"/>
              </a:ext>
            </a:extLst>
          </p:cNvPr>
          <p:cNvSpPr/>
          <p:nvPr/>
        </p:nvSpPr>
        <p:spPr>
          <a:xfrm>
            <a:off x="609600" y="214302"/>
            <a:ext cx="10972799" cy="1545672"/>
          </a:xfrm>
          <a:prstGeom prst="rect">
            <a:avLst/>
          </a:prstGeom>
          <a:noFill/>
        </p:spPr>
        <p:txBody>
          <a:bodyPr wrap="none" lIns="91440" tIns="45720" rIns="91440" bIns="45720">
            <a:prstTxWarp prst="textWave1">
              <a:avLst>
                <a:gd name="adj1" fmla="val 20000"/>
                <a:gd name="adj2" fmla="val 0"/>
              </a:avLst>
            </a:prstTxWarp>
            <a:spAutoFit/>
          </a:bodyPr>
          <a:lstStyle/>
          <a:p>
            <a:pPr algn="ct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CÁC</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BIỆN PHÁP BẢO VỆ MÔI TRƯỜNG VÀ GIẢM HIỆU ỨNG NHÀ KÍNH</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5" name="Picture 4">
            <a:extLst>
              <a:ext uri="{FF2B5EF4-FFF2-40B4-BE49-F238E27FC236}">
                <a16:creationId xmlns:a16="http://schemas.microsoft.com/office/drawing/2014/main" id="{7E788CB3-9CBB-439E-A05F-2AEE1473E6A4}"/>
              </a:ext>
            </a:extLst>
          </p:cNvPr>
          <p:cNvPicPr>
            <a:picLocks noChangeAspect="1"/>
          </p:cNvPicPr>
          <p:nvPr/>
        </p:nvPicPr>
        <p:blipFill>
          <a:blip r:embed="rId4"/>
          <a:stretch>
            <a:fillRect/>
          </a:stretch>
        </p:blipFill>
        <p:spPr>
          <a:xfrm>
            <a:off x="258852" y="1992710"/>
            <a:ext cx="5404529" cy="3346163"/>
          </a:xfrm>
          <a:prstGeom prst="rect">
            <a:avLst/>
          </a:prstGeom>
        </p:spPr>
      </p:pic>
      <p:pic>
        <p:nvPicPr>
          <p:cNvPr id="6" name="Picture 5">
            <a:extLst>
              <a:ext uri="{FF2B5EF4-FFF2-40B4-BE49-F238E27FC236}">
                <a16:creationId xmlns:a16="http://schemas.microsoft.com/office/drawing/2014/main" id="{1A7B4586-0371-44EE-81B3-F4F2F1526A78}"/>
              </a:ext>
            </a:extLst>
          </p:cNvPr>
          <p:cNvPicPr>
            <a:picLocks noChangeAspect="1"/>
          </p:cNvPicPr>
          <p:nvPr/>
        </p:nvPicPr>
        <p:blipFill>
          <a:blip r:embed="rId5"/>
          <a:stretch>
            <a:fillRect/>
          </a:stretch>
        </p:blipFill>
        <p:spPr>
          <a:xfrm>
            <a:off x="5899355" y="3444037"/>
            <a:ext cx="6033793" cy="3318586"/>
          </a:xfrm>
          <a:prstGeom prst="rect">
            <a:avLst/>
          </a:prstGeom>
        </p:spPr>
      </p:pic>
      <p:sp>
        <p:nvSpPr>
          <p:cNvPr id="7" name="Rectangle: Rounded Corners 6">
            <a:extLst>
              <a:ext uri="{FF2B5EF4-FFF2-40B4-BE49-F238E27FC236}">
                <a16:creationId xmlns:a16="http://schemas.microsoft.com/office/drawing/2014/main" id="{04B07DA9-04A4-47D6-95B4-9C76C809FA79}"/>
              </a:ext>
            </a:extLst>
          </p:cNvPr>
          <p:cNvSpPr/>
          <p:nvPr/>
        </p:nvSpPr>
        <p:spPr>
          <a:xfrm>
            <a:off x="6528621" y="2231921"/>
            <a:ext cx="4962778" cy="898257"/>
          </a:xfrm>
          <a:prstGeom prst="roundRect">
            <a:avLst/>
          </a:prstGeom>
          <a:noFill/>
          <a:ln w="28575">
            <a:solidFill>
              <a:schemeClr val="accent1">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lumMod val="75000"/>
                  </a:schemeClr>
                </a:solidFill>
                <a:latin typeface="Times New Roman" panose="02020603050405020304" pitchFamily="18" charset="0"/>
                <a:cs typeface="Times New Roman" panose="02020603050405020304" pitchFamily="18" charset="0"/>
              </a:rPr>
              <a:t>TRỒNG NHIỀU CÂY XANH</a:t>
            </a:r>
          </a:p>
        </p:txBody>
      </p:sp>
    </p:spTree>
    <p:custDataLst>
      <p:tags r:id="rId1"/>
    </p:custDataLst>
    <p:extLst>
      <p:ext uri="{BB962C8B-B14F-4D97-AF65-F5344CB8AC3E}">
        <p14:creationId xmlns:p14="http://schemas.microsoft.com/office/powerpoint/2010/main" val="401048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4D60BA-4033-40B2-AA32-33812493AFC5}"/>
              </a:ext>
            </a:extLst>
          </p:cNvPr>
          <p:cNvSpPr/>
          <p:nvPr/>
        </p:nvSpPr>
        <p:spPr>
          <a:xfrm>
            <a:off x="609600" y="214302"/>
            <a:ext cx="10972799" cy="1545672"/>
          </a:xfrm>
          <a:prstGeom prst="rect">
            <a:avLst/>
          </a:prstGeom>
          <a:noFill/>
        </p:spPr>
        <p:txBody>
          <a:bodyPr wrap="none" lIns="91440" tIns="45720" rIns="91440" bIns="45720">
            <a:prstTxWarp prst="textWave1">
              <a:avLst>
                <a:gd name="adj1" fmla="val 20000"/>
                <a:gd name="adj2" fmla="val 0"/>
              </a:avLst>
            </a:prstTxWarp>
            <a:spAutoFit/>
          </a:bodyPr>
          <a:lstStyle/>
          <a:p>
            <a:pPr algn="ct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CÁC</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BIỆN PHÁP BẢO VỆ MÔI TRƯỜNG VÀ GIẢM HIỆU ỨNG NHÀ KÍNH</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7" name="Rectangle: Rounded Corners 6">
            <a:extLst>
              <a:ext uri="{FF2B5EF4-FFF2-40B4-BE49-F238E27FC236}">
                <a16:creationId xmlns:a16="http://schemas.microsoft.com/office/drawing/2014/main" id="{04B07DA9-04A4-47D6-95B4-9C76C809FA79}"/>
              </a:ext>
            </a:extLst>
          </p:cNvPr>
          <p:cNvSpPr/>
          <p:nvPr/>
        </p:nvSpPr>
        <p:spPr>
          <a:xfrm>
            <a:off x="5728521" y="2279546"/>
            <a:ext cx="5196654" cy="1073254"/>
          </a:xfrm>
          <a:prstGeom prst="roundRect">
            <a:avLst/>
          </a:prstGeom>
          <a:noFill/>
          <a:ln w="28575">
            <a:solidFill>
              <a:schemeClr val="accent1">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lumMod val="75000"/>
                  </a:schemeClr>
                </a:solidFill>
                <a:latin typeface="Times New Roman" panose="02020603050405020304" pitchFamily="18" charset="0"/>
                <a:cs typeface="Times New Roman" panose="02020603050405020304" pitchFamily="18" charset="0"/>
              </a:rPr>
              <a:t>SỬ DỤNG NGUỒN NĂNG LƯỢNG SẠCH</a:t>
            </a:r>
          </a:p>
        </p:txBody>
      </p:sp>
      <p:pic>
        <p:nvPicPr>
          <p:cNvPr id="3" name="Picture 2">
            <a:extLst>
              <a:ext uri="{FF2B5EF4-FFF2-40B4-BE49-F238E27FC236}">
                <a16:creationId xmlns:a16="http://schemas.microsoft.com/office/drawing/2014/main" id="{00265FC4-CFE8-4478-B24D-D6DF7F08366F}"/>
              </a:ext>
            </a:extLst>
          </p:cNvPr>
          <p:cNvPicPr>
            <a:picLocks noChangeAspect="1"/>
          </p:cNvPicPr>
          <p:nvPr/>
        </p:nvPicPr>
        <p:blipFill>
          <a:blip r:embed="rId4"/>
          <a:stretch>
            <a:fillRect/>
          </a:stretch>
        </p:blipFill>
        <p:spPr>
          <a:xfrm>
            <a:off x="1257300" y="1740924"/>
            <a:ext cx="3823212" cy="2534956"/>
          </a:xfrm>
          <a:prstGeom prst="rect">
            <a:avLst/>
          </a:prstGeom>
        </p:spPr>
      </p:pic>
      <p:pic>
        <p:nvPicPr>
          <p:cNvPr id="4" name="Picture 3">
            <a:extLst>
              <a:ext uri="{FF2B5EF4-FFF2-40B4-BE49-F238E27FC236}">
                <a16:creationId xmlns:a16="http://schemas.microsoft.com/office/drawing/2014/main" id="{B1F2C6CC-0F39-4496-AC53-19262A9A4B24}"/>
              </a:ext>
            </a:extLst>
          </p:cNvPr>
          <p:cNvPicPr>
            <a:picLocks noChangeAspect="1"/>
          </p:cNvPicPr>
          <p:nvPr/>
        </p:nvPicPr>
        <p:blipFill>
          <a:blip r:embed="rId5"/>
          <a:stretch>
            <a:fillRect/>
          </a:stretch>
        </p:blipFill>
        <p:spPr>
          <a:xfrm>
            <a:off x="1257300" y="4404425"/>
            <a:ext cx="3823212" cy="2389507"/>
          </a:xfrm>
          <a:prstGeom prst="rect">
            <a:avLst/>
          </a:prstGeom>
        </p:spPr>
      </p:pic>
      <p:pic>
        <p:nvPicPr>
          <p:cNvPr id="8" name="Picture 7">
            <a:extLst>
              <a:ext uri="{FF2B5EF4-FFF2-40B4-BE49-F238E27FC236}">
                <a16:creationId xmlns:a16="http://schemas.microsoft.com/office/drawing/2014/main" id="{13C4934A-3192-4ECA-9833-D3149A6A6AFE}"/>
              </a:ext>
            </a:extLst>
          </p:cNvPr>
          <p:cNvPicPr>
            <a:picLocks noChangeAspect="1"/>
          </p:cNvPicPr>
          <p:nvPr/>
        </p:nvPicPr>
        <p:blipFill>
          <a:blip r:embed="rId6"/>
          <a:stretch>
            <a:fillRect/>
          </a:stretch>
        </p:blipFill>
        <p:spPr>
          <a:xfrm>
            <a:off x="5787281" y="3743340"/>
            <a:ext cx="5088348" cy="2900358"/>
          </a:xfrm>
          <a:prstGeom prst="rect">
            <a:avLst/>
          </a:prstGeom>
        </p:spPr>
      </p:pic>
    </p:spTree>
    <p:custDataLst>
      <p:tags r:id="rId1"/>
    </p:custDataLst>
    <p:extLst>
      <p:ext uri="{BB962C8B-B14F-4D97-AF65-F5344CB8AC3E}">
        <p14:creationId xmlns:p14="http://schemas.microsoft.com/office/powerpoint/2010/main" val="222095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Effect transition="in" filter="fade">
                                      <p:cBhvr>
                                        <p:cTn id="21" dur="1000"/>
                                        <p:tgtEl>
                                          <p:spTgt spid="8"/>
                                        </p:tgtEl>
                                      </p:cBhvr>
                                    </p:animEffect>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9" name="直接连接符 218"/>
          <p:cNvCxnSpPr>
            <a:cxnSpLocks/>
          </p:cNvCxnSpPr>
          <p:nvPr/>
        </p:nvCxnSpPr>
        <p:spPr>
          <a:xfrm>
            <a:off x="2723535" y="3900282"/>
            <a:ext cx="8947355"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0" name="矩形 219"/>
          <p:cNvSpPr/>
          <p:nvPr/>
        </p:nvSpPr>
        <p:spPr>
          <a:xfrm>
            <a:off x="3502165" y="611438"/>
            <a:ext cx="5187670" cy="8113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3200" b="1" dirty="0">
                <a:latin typeface="Times New Roman" panose="02020603050405020304" pitchFamily="18" charset="0"/>
                <a:cs typeface="Times New Roman" panose="02020603050405020304" pitchFamily="18" charset="0"/>
              </a:rPr>
              <a:t>KIẾN THỨC CẦN NHỚ</a:t>
            </a:r>
            <a:endParaRPr lang="zh-CN" altLang="en-US" sz="3200" b="1" dirty="0">
              <a:latin typeface="Times New Roman" panose="02020603050405020304" pitchFamily="18" charset="0"/>
              <a:cs typeface="Times New Roman" panose="02020603050405020304" pitchFamily="18" charset="0"/>
            </a:endParaRPr>
          </a:p>
        </p:txBody>
      </p:sp>
      <p:sp>
        <p:nvSpPr>
          <p:cNvPr id="221" name="TextBox 220"/>
          <p:cNvSpPr txBox="1"/>
          <p:nvPr/>
        </p:nvSpPr>
        <p:spPr>
          <a:xfrm>
            <a:off x="2596986" y="2032554"/>
            <a:ext cx="2033546" cy="615541"/>
          </a:xfrm>
          <a:prstGeom prst="rect">
            <a:avLst/>
          </a:prstGeom>
          <a:noFill/>
          <a:ln>
            <a:noFill/>
          </a:ln>
        </p:spPr>
        <p:txBody>
          <a:bodyPr wrap="none" lIns="121908" tIns="60954" rIns="121908" bIns="60954" rtlCol="0">
            <a:spAutoFit/>
          </a:bodyPr>
          <a:lstStyle/>
          <a:p>
            <a:r>
              <a:rPr lang="en-US" altLang="zh-CN" sz="3200" b="1" dirty="0" err="1">
                <a:solidFill>
                  <a:srgbClr val="FF9900"/>
                </a:solidFill>
                <a:latin typeface="Times New Roman" panose="02020603050405020304" pitchFamily="18" charset="0"/>
                <a:cs typeface="Times New Roman" panose="02020603050405020304" pitchFamily="18" charset="0"/>
              </a:rPr>
              <a:t>Định</a:t>
            </a:r>
            <a:r>
              <a:rPr lang="en-US" altLang="zh-CN" sz="3200" b="1" dirty="0">
                <a:solidFill>
                  <a:srgbClr val="FF9900"/>
                </a:solidFill>
                <a:latin typeface="Times New Roman" panose="02020603050405020304" pitchFamily="18" charset="0"/>
                <a:cs typeface="Times New Roman" panose="02020603050405020304" pitchFamily="18" charset="0"/>
              </a:rPr>
              <a:t> </a:t>
            </a:r>
            <a:r>
              <a:rPr lang="en-US" altLang="zh-CN" sz="3200" b="1" dirty="0" err="1">
                <a:solidFill>
                  <a:srgbClr val="FF9900"/>
                </a:solidFill>
                <a:latin typeface="Times New Roman" panose="02020603050405020304" pitchFamily="18" charset="0"/>
                <a:cs typeface="Times New Roman" panose="02020603050405020304" pitchFamily="18" charset="0"/>
              </a:rPr>
              <a:t>luật</a:t>
            </a:r>
            <a:r>
              <a:rPr lang="en-US" altLang="zh-CN" sz="3200" b="1" dirty="0">
                <a:solidFill>
                  <a:srgbClr val="FF9900"/>
                </a:solidFill>
                <a:latin typeface="Times New Roman" panose="02020603050405020304" pitchFamily="18" charset="0"/>
                <a:cs typeface="Times New Roman" panose="02020603050405020304" pitchFamily="18" charset="0"/>
              </a:rPr>
              <a:t>:</a:t>
            </a:r>
            <a:endParaRPr lang="zh-CN" altLang="en-US" sz="3200" b="1" dirty="0">
              <a:solidFill>
                <a:srgbClr val="FF9900"/>
              </a:solidFill>
              <a:latin typeface="Times New Roman" panose="02020603050405020304" pitchFamily="18" charset="0"/>
              <a:cs typeface="Times New Roman" panose="02020603050405020304" pitchFamily="18" charset="0"/>
            </a:endParaRPr>
          </a:p>
        </p:txBody>
      </p:sp>
      <p:sp>
        <p:nvSpPr>
          <p:cNvPr id="222" name="TextBox 221"/>
          <p:cNvSpPr txBox="1"/>
          <p:nvPr/>
        </p:nvSpPr>
        <p:spPr>
          <a:xfrm>
            <a:off x="2596986" y="2675371"/>
            <a:ext cx="9349207" cy="984873"/>
          </a:xfrm>
          <a:prstGeom prst="rect">
            <a:avLst/>
          </a:prstGeom>
          <a:noFill/>
          <a:ln>
            <a:noFill/>
          </a:ln>
        </p:spPr>
        <p:txBody>
          <a:bodyPr wrap="square" lIns="121908" tIns="60954" rIns="121908" bIns="60954" rtlCol="0">
            <a:spAutoFit/>
          </a:bodyPr>
          <a:lstStyle/>
          <a:p>
            <a:r>
              <a:rPr lang="nl-NL" sz="28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Trong một phản ứng hóa học, tổng khối lượng của các chất sản phẩm bằng tổng khối lượng của các chất tham gia phản ứng.</a:t>
            </a:r>
            <a:endParaRPr lang="zh-CN" altLang="en-US" sz="2800" b="1" dirty="0">
              <a:solidFill>
                <a:srgbClr val="FF9900"/>
              </a:solidFill>
              <a:latin typeface="#9Slide07 HLT Fall For You" panose="02000506000000020003" pitchFamily="2" charset="0"/>
              <a:cs typeface="+mn-ea"/>
            </a:endParaRPr>
          </a:p>
        </p:txBody>
      </p:sp>
      <p:sp>
        <p:nvSpPr>
          <p:cNvPr id="225" name="TextBox 224"/>
          <p:cNvSpPr txBox="1"/>
          <p:nvPr/>
        </p:nvSpPr>
        <p:spPr>
          <a:xfrm>
            <a:off x="12808217" y="8272252"/>
            <a:ext cx="2147358" cy="707874"/>
          </a:xfrm>
          <a:prstGeom prst="rect">
            <a:avLst/>
          </a:prstGeom>
          <a:noFill/>
        </p:spPr>
        <p:txBody>
          <a:bodyPr wrap="none" lIns="121908" tIns="60954" rIns="121908" bIns="60954" rtlCol="0">
            <a:spAutoFit/>
          </a:bodyPr>
          <a:lstStyle/>
          <a:p>
            <a:r>
              <a:rPr lang="en-US" altLang="zh-CN" sz="1900" dirty="0">
                <a:solidFill>
                  <a:schemeClr val="bg1"/>
                </a:solidFill>
                <a:latin typeface="+mn-ea"/>
                <a:cs typeface="+mn-ea"/>
              </a:rPr>
              <a:t>0.5 </a:t>
            </a:r>
            <a:r>
              <a:rPr lang="zh-CN" altLang="en-US" sz="1900" dirty="0">
                <a:solidFill>
                  <a:schemeClr val="bg1"/>
                </a:solidFill>
                <a:latin typeface="+mn-ea"/>
                <a:cs typeface="+mn-ea"/>
              </a:rPr>
              <a:t>秒延迟符，无</a:t>
            </a:r>
            <a:endParaRPr lang="en-US" altLang="zh-CN" sz="1900" dirty="0">
              <a:solidFill>
                <a:schemeClr val="bg1"/>
              </a:solidFill>
              <a:latin typeface="+mn-ea"/>
              <a:cs typeface="+mn-ea"/>
            </a:endParaRPr>
          </a:p>
          <a:p>
            <a:r>
              <a:rPr lang="zh-CN" altLang="en-US" sz="1900" dirty="0">
                <a:solidFill>
                  <a:schemeClr val="bg1"/>
                </a:solidFill>
                <a:latin typeface="+mn-ea"/>
                <a:cs typeface="+mn-ea"/>
              </a:rPr>
              <a:t>意义，可删除</a:t>
            </a:r>
            <a:r>
              <a:rPr lang="en-US" altLang="zh-CN" sz="1900" dirty="0">
                <a:solidFill>
                  <a:schemeClr val="bg1"/>
                </a:solidFill>
                <a:latin typeface="+mn-ea"/>
                <a:cs typeface="+mn-ea"/>
              </a:rPr>
              <a:t>.</a:t>
            </a:r>
            <a:endParaRPr lang="zh-CN" altLang="en-US" sz="1900" dirty="0">
              <a:solidFill>
                <a:schemeClr val="bg1"/>
              </a:solidFill>
              <a:latin typeface="+mn-ea"/>
              <a:cs typeface="+mn-ea"/>
            </a:endParaRPr>
          </a:p>
        </p:txBody>
      </p:sp>
      <p:sp>
        <p:nvSpPr>
          <p:cNvPr id="30" name="TextBox 29">
            <a:extLst>
              <a:ext uri="{FF2B5EF4-FFF2-40B4-BE49-F238E27FC236}">
                <a16:creationId xmlns:a16="http://schemas.microsoft.com/office/drawing/2014/main" id="{83D3C0EE-02A2-451C-B045-D5E4CE749170}"/>
              </a:ext>
            </a:extLst>
          </p:cNvPr>
          <p:cNvSpPr txBox="1"/>
          <p:nvPr/>
        </p:nvSpPr>
        <p:spPr>
          <a:xfrm>
            <a:off x="2596986" y="4245209"/>
            <a:ext cx="1897290" cy="615541"/>
          </a:xfrm>
          <a:prstGeom prst="rect">
            <a:avLst/>
          </a:prstGeom>
          <a:noFill/>
          <a:ln>
            <a:noFill/>
          </a:ln>
        </p:spPr>
        <p:txBody>
          <a:bodyPr wrap="none" lIns="121908" tIns="60954" rIns="121908" bIns="60954" rtlCol="0">
            <a:spAutoFit/>
          </a:bodyPr>
          <a:lstStyle/>
          <a:p>
            <a:r>
              <a:rPr lang="en-US" altLang="zh-CN" sz="3200" b="1" dirty="0" err="1">
                <a:solidFill>
                  <a:srgbClr val="FF9900"/>
                </a:solidFill>
                <a:latin typeface="Times New Roman" panose="02020603050405020304" pitchFamily="18" charset="0"/>
                <a:cs typeface="Times New Roman" panose="02020603050405020304" pitchFamily="18" charset="0"/>
              </a:rPr>
              <a:t>Áp</a:t>
            </a:r>
            <a:r>
              <a:rPr lang="en-US" altLang="zh-CN" sz="3200" b="1" dirty="0">
                <a:solidFill>
                  <a:srgbClr val="FF9900"/>
                </a:solidFill>
                <a:latin typeface="Times New Roman" panose="02020603050405020304" pitchFamily="18" charset="0"/>
                <a:cs typeface="Times New Roman" panose="02020603050405020304" pitchFamily="18" charset="0"/>
              </a:rPr>
              <a:t> </a:t>
            </a:r>
            <a:r>
              <a:rPr lang="en-US" altLang="zh-CN" sz="3200" b="1" dirty="0" err="1">
                <a:solidFill>
                  <a:srgbClr val="FF9900"/>
                </a:solidFill>
                <a:latin typeface="Times New Roman" panose="02020603050405020304" pitchFamily="18" charset="0"/>
                <a:cs typeface="Times New Roman" panose="02020603050405020304" pitchFamily="18" charset="0"/>
              </a:rPr>
              <a:t>dụng</a:t>
            </a:r>
            <a:r>
              <a:rPr lang="en-US" altLang="zh-CN" sz="3200" b="1" dirty="0">
                <a:solidFill>
                  <a:srgbClr val="FF9900"/>
                </a:solidFill>
                <a:latin typeface="Times New Roman" panose="02020603050405020304" pitchFamily="18" charset="0"/>
                <a:cs typeface="Times New Roman" panose="02020603050405020304" pitchFamily="18" charset="0"/>
              </a:rPr>
              <a:t>:</a:t>
            </a:r>
            <a:endParaRPr lang="zh-CN" altLang="en-US" sz="3200" b="1" dirty="0">
              <a:solidFill>
                <a:srgbClr val="FF9900"/>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1F8831EA-4489-4344-A604-3138440D89F3}"/>
              </a:ext>
            </a:extLst>
          </p:cNvPr>
          <p:cNvSpPr txBox="1"/>
          <p:nvPr/>
        </p:nvSpPr>
        <p:spPr>
          <a:xfrm>
            <a:off x="2553145" y="4860750"/>
            <a:ext cx="9186571" cy="1384995"/>
          </a:xfrm>
          <a:prstGeom prst="rect">
            <a:avLst/>
          </a:prstGeom>
          <a:noFill/>
        </p:spPr>
        <p:txBody>
          <a:bodyPr wrap="square">
            <a:spAutoFit/>
          </a:bodyPr>
          <a:lstStyle/>
          <a:p>
            <a:pPr algn="just"/>
            <a:r>
              <a:rPr lang="nl-NL" sz="2800" dirty="0">
                <a:solidFill>
                  <a:schemeClr val="accent1">
                    <a:lumMod val="75000"/>
                  </a:schemeClr>
                </a:solidFill>
                <a:effectLst/>
                <a:latin typeface="Times New Roman" panose="02020603050405020304" pitchFamily="18" charset="0"/>
                <a:ea typeface="Calibri" panose="020F0502020204030204" pitchFamily="34" charset="0"/>
              </a:rPr>
              <a:t>Trong một phản ứng có n chất, kể cả chất phản ứng và sản phẩm, nếu biết khối lượng của (n – 1) chất, ta tính được khối lượng của chất còn lại.</a:t>
            </a:r>
            <a:endParaRPr lang="en-US" sz="2800" dirty="0">
              <a:solidFill>
                <a:schemeClr val="accent1">
                  <a:lumMod val="75000"/>
                </a:schemeClr>
              </a:solidFill>
            </a:endParaRPr>
          </a:p>
        </p:txBody>
      </p:sp>
      <p:cxnSp>
        <p:nvCxnSpPr>
          <p:cNvPr id="32" name="直接连接符 218">
            <a:extLst>
              <a:ext uri="{FF2B5EF4-FFF2-40B4-BE49-F238E27FC236}">
                <a16:creationId xmlns:a16="http://schemas.microsoft.com/office/drawing/2014/main" id="{0B22EB3D-3243-471F-A5AA-DF3837A27B28}"/>
              </a:ext>
            </a:extLst>
          </p:cNvPr>
          <p:cNvCxnSpPr>
            <a:cxnSpLocks/>
          </p:cNvCxnSpPr>
          <p:nvPr/>
        </p:nvCxnSpPr>
        <p:spPr>
          <a:xfrm>
            <a:off x="2684207" y="6412424"/>
            <a:ext cx="8986683"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7" name="环形箭头 204">
            <a:extLst>
              <a:ext uri="{FF2B5EF4-FFF2-40B4-BE49-F238E27FC236}">
                <a16:creationId xmlns:a16="http://schemas.microsoft.com/office/drawing/2014/main" id="{EF51D674-F4B5-4C0D-8FC0-8340915835CB}"/>
              </a:ext>
            </a:extLst>
          </p:cNvPr>
          <p:cNvSpPr/>
          <p:nvPr/>
        </p:nvSpPr>
        <p:spPr>
          <a:xfrm rot="5821583">
            <a:off x="678188" y="2294433"/>
            <a:ext cx="1897225" cy="1896978"/>
          </a:xfrm>
          <a:prstGeom prst="circularArrow">
            <a:avLst>
              <a:gd name="adj1" fmla="val 12210"/>
              <a:gd name="adj2" fmla="val 962415"/>
              <a:gd name="adj3" fmla="val 20476901"/>
              <a:gd name="adj4" fmla="val 4790682"/>
              <a:gd name="adj5" fmla="val 1001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solidFill>
              <a:cs typeface="+mn-ea"/>
            </a:endParaRPr>
          </a:p>
        </p:txBody>
      </p:sp>
      <p:sp>
        <p:nvSpPr>
          <p:cNvPr id="38" name="环形箭头 205">
            <a:extLst>
              <a:ext uri="{FF2B5EF4-FFF2-40B4-BE49-F238E27FC236}">
                <a16:creationId xmlns:a16="http://schemas.microsoft.com/office/drawing/2014/main" id="{1B3CDC0C-1BB4-4C48-BAA0-4977911D814F}"/>
              </a:ext>
            </a:extLst>
          </p:cNvPr>
          <p:cNvSpPr/>
          <p:nvPr/>
        </p:nvSpPr>
        <p:spPr>
          <a:xfrm rot="15407819" flipH="1">
            <a:off x="96043" y="3419948"/>
            <a:ext cx="1897227" cy="1896980"/>
          </a:xfrm>
          <a:prstGeom prst="circularArrow">
            <a:avLst>
              <a:gd name="adj1" fmla="val 12210"/>
              <a:gd name="adj2" fmla="val 962415"/>
              <a:gd name="adj3" fmla="val 20476901"/>
              <a:gd name="adj4" fmla="val 7214319"/>
              <a:gd name="adj5" fmla="val 100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solidFill>
              <a:cs typeface="+mn-ea"/>
            </a:endParaRPr>
          </a:p>
        </p:txBody>
      </p:sp>
      <p:sp>
        <p:nvSpPr>
          <p:cNvPr id="39" name="同心圆 4">
            <a:extLst>
              <a:ext uri="{FF2B5EF4-FFF2-40B4-BE49-F238E27FC236}">
                <a16:creationId xmlns:a16="http://schemas.microsoft.com/office/drawing/2014/main" id="{37B69F8C-12AC-433A-94EE-8385755915BA}"/>
              </a:ext>
            </a:extLst>
          </p:cNvPr>
          <p:cNvSpPr/>
          <p:nvPr/>
        </p:nvSpPr>
        <p:spPr>
          <a:xfrm>
            <a:off x="788820" y="4649816"/>
            <a:ext cx="1705337" cy="1747029"/>
          </a:xfrm>
          <a:custGeom>
            <a:avLst/>
            <a:gdLst/>
            <a:ahLst/>
            <a:cxnLst/>
            <a:rect l="l" t="t" r="r" b="b"/>
            <a:pathLst>
              <a:path w="1505802" h="1542416">
                <a:moveTo>
                  <a:pt x="752901" y="0"/>
                </a:moveTo>
                <a:cubicBezTo>
                  <a:pt x="1168717" y="0"/>
                  <a:pt x="1505802" y="345282"/>
                  <a:pt x="1505802" y="771208"/>
                </a:cubicBezTo>
                <a:cubicBezTo>
                  <a:pt x="1505802" y="1197134"/>
                  <a:pt x="1168717" y="1542416"/>
                  <a:pt x="752901" y="1542416"/>
                </a:cubicBezTo>
                <a:cubicBezTo>
                  <a:pt x="337085" y="1542416"/>
                  <a:pt x="0" y="1197134"/>
                  <a:pt x="0" y="771208"/>
                </a:cubicBezTo>
                <a:lnTo>
                  <a:pt x="939" y="752159"/>
                </a:lnTo>
                <a:lnTo>
                  <a:pt x="192314" y="752159"/>
                </a:lnTo>
                <a:lnTo>
                  <a:pt x="190454" y="771208"/>
                </a:lnTo>
                <a:cubicBezTo>
                  <a:pt x="190454" y="1091950"/>
                  <a:pt x="442270" y="1351962"/>
                  <a:pt x="752901" y="1351962"/>
                </a:cubicBezTo>
                <a:cubicBezTo>
                  <a:pt x="1063532" y="1351962"/>
                  <a:pt x="1315348" y="1091950"/>
                  <a:pt x="1315348" y="771208"/>
                </a:cubicBezTo>
                <a:cubicBezTo>
                  <a:pt x="1315348" y="450466"/>
                  <a:pt x="1063532" y="190454"/>
                  <a:pt x="752901" y="190454"/>
                </a:cubicBezTo>
                <a:cubicBezTo>
                  <a:pt x="618068" y="190454"/>
                  <a:pt x="494315" y="239443"/>
                  <a:pt x="399119" y="323129"/>
                </a:cubicBezTo>
                <a:lnTo>
                  <a:pt x="237651" y="211403"/>
                </a:lnTo>
                <a:cubicBezTo>
                  <a:pt x="371203" y="79840"/>
                  <a:pt x="552949" y="0"/>
                  <a:pt x="752901"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solidFill>
              <a:cs typeface="+mn-ea"/>
            </a:endParaRPr>
          </a:p>
        </p:txBody>
      </p:sp>
      <p:sp>
        <p:nvSpPr>
          <p:cNvPr id="40" name="TextBox 39">
            <a:extLst>
              <a:ext uri="{FF2B5EF4-FFF2-40B4-BE49-F238E27FC236}">
                <a16:creationId xmlns:a16="http://schemas.microsoft.com/office/drawing/2014/main" id="{27BB1E55-CD0D-48CC-AE9F-B1C52BDA922E}"/>
              </a:ext>
            </a:extLst>
          </p:cNvPr>
          <p:cNvSpPr txBox="1"/>
          <p:nvPr/>
        </p:nvSpPr>
        <p:spPr>
          <a:xfrm>
            <a:off x="1329071" y="2842861"/>
            <a:ext cx="707862" cy="677096"/>
          </a:xfrm>
          <a:prstGeom prst="rect">
            <a:avLst/>
          </a:prstGeom>
          <a:noFill/>
        </p:spPr>
        <p:txBody>
          <a:bodyPr wrap="none" lIns="121908" tIns="60954" rIns="121908" bIns="60954" rtlCol="0">
            <a:spAutoFit/>
          </a:bodyPr>
          <a:lstStyle/>
          <a:p>
            <a:r>
              <a:rPr lang="en-US" altLang="zh-CN" sz="3600" b="1" dirty="0">
                <a:solidFill>
                  <a:schemeClr val="tx1">
                    <a:lumMod val="50000"/>
                    <a:lumOff val="50000"/>
                  </a:schemeClr>
                </a:solidFill>
                <a:latin typeface="Times New Roman" panose="02020603050405020304" pitchFamily="18" charset="0"/>
                <a:cs typeface="Times New Roman" panose="02020603050405020304" pitchFamily="18" charset="0"/>
              </a:rPr>
              <a:t>01</a:t>
            </a:r>
            <a:endParaRPr lang="zh-CN" altLang="en-US" sz="3600" b="1"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6A066D3C-E724-4A5C-BA2C-1C61CBF48CC6}"/>
              </a:ext>
            </a:extLst>
          </p:cNvPr>
          <p:cNvSpPr txBox="1"/>
          <p:nvPr/>
        </p:nvSpPr>
        <p:spPr>
          <a:xfrm>
            <a:off x="1329071" y="5184782"/>
            <a:ext cx="707862" cy="677096"/>
          </a:xfrm>
          <a:prstGeom prst="rect">
            <a:avLst/>
          </a:prstGeom>
          <a:noFill/>
        </p:spPr>
        <p:txBody>
          <a:bodyPr wrap="none" lIns="121908" tIns="60954" rIns="121908" bIns="60954" rtlCol="0">
            <a:spAutoFit/>
          </a:bodyPr>
          <a:lstStyle/>
          <a:p>
            <a:r>
              <a:rPr lang="en-US" altLang="zh-CN" sz="3600" b="1" dirty="0">
                <a:solidFill>
                  <a:schemeClr val="tx1">
                    <a:lumMod val="50000"/>
                    <a:lumOff val="50000"/>
                  </a:schemeClr>
                </a:solidFill>
                <a:latin typeface="Times New Roman" panose="02020603050405020304" pitchFamily="18" charset="0"/>
                <a:cs typeface="Times New Roman" panose="02020603050405020304" pitchFamily="18" charset="0"/>
              </a:rPr>
              <a:t>02</a:t>
            </a:r>
            <a:endParaRPr lang="zh-CN" altLang="en-US" sz="3600" b="1"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18510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20"/>
                                        </p:tgtEl>
                                        <p:attrNameLst>
                                          <p:attrName>style.visibility</p:attrName>
                                        </p:attrNameLst>
                                      </p:cBhvr>
                                      <p:to>
                                        <p:strVal val="visible"/>
                                      </p:to>
                                    </p:set>
                                    <p:animEffect transition="in" filter="randombar(horizontal)">
                                      <p:cBhvr>
                                        <p:cTn id="7" dur="500"/>
                                        <p:tgtEl>
                                          <p:spTgt spid="220"/>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p:cTn id="11" dur="500" fill="hold"/>
                                        <p:tgtEl>
                                          <p:spTgt spid="37"/>
                                        </p:tgtEl>
                                        <p:attrNameLst>
                                          <p:attrName>ppt_w</p:attrName>
                                        </p:attrNameLst>
                                      </p:cBhvr>
                                      <p:tavLst>
                                        <p:tav tm="0">
                                          <p:val>
                                            <p:fltVal val="0"/>
                                          </p:val>
                                        </p:tav>
                                        <p:tav tm="100000">
                                          <p:val>
                                            <p:strVal val="#ppt_w"/>
                                          </p:val>
                                        </p:tav>
                                      </p:tavLst>
                                    </p:anim>
                                    <p:anim calcmode="lin" valueType="num">
                                      <p:cBhvr>
                                        <p:cTn id="12" dur="500" fill="hold"/>
                                        <p:tgtEl>
                                          <p:spTgt spid="37"/>
                                        </p:tgtEl>
                                        <p:attrNameLst>
                                          <p:attrName>ppt_h</p:attrName>
                                        </p:attrNameLst>
                                      </p:cBhvr>
                                      <p:tavLst>
                                        <p:tav tm="0">
                                          <p:val>
                                            <p:fltVal val="0"/>
                                          </p:val>
                                        </p:tav>
                                        <p:tav tm="100000">
                                          <p:val>
                                            <p:strVal val="#ppt_h"/>
                                          </p:val>
                                        </p:tav>
                                      </p:tavLst>
                                    </p:anim>
                                    <p:anim calcmode="lin" valueType="num">
                                      <p:cBhvr>
                                        <p:cTn id="13" dur="500" fill="hold"/>
                                        <p:tgtEl>
                                          <p:spTgt spid="37"/>
                                        </p:tgtEl>
                                        <p:attrNameLst>
                                          <p:attrName>style.rotation</p:attrName>
                                        </p:attrNameLst>
                                      </p:cBhvr>
                                      <p:tavLst>
                                        <p:tav tm="0">
                                          <p:val>
                                            <p:fltVal val="360"/>
                                          </p:val>
                                        </p:tav>
                                        <p:tav tm="100000">
                                          <p:val>
                                            <p:fltVal val="0"/>
                                          </p:val>
                                        </p:tav>
                                      </p:tavLst>
                                    </p:anim>
                                    <p:animEffect transition="in" filter="fade">
                                      <p:cBhvr>
                                        <p:cTn id="14" dur="500"/>
                                        <p:tgtEl>
                                          <p:spTgt spid="37"/>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 calcmode="lin" valueType="num">
                                      <p:cBhvr>
                                        <p:cTn id="19" dur="500" fill="hold"/>
                                        <p:tgtEl>
                                          <p:spTgt spid="38"/>
                                        </p:tgtEl>
                                        <p:attrNameLst>
                                          <p:attrName>style.rotation</p:attrName>
                                        </p:attrNameLst>
                                      </p:cBhvr>
                                      <p:tavLst>
                                        <p:tav tm="0">
                                          <p:val>
                                            <p:fltVal val="360"/>
                                          </p:val>
                                        </p:tav>
                                        <p:tav tm="100000">
                                          <p:val>
                                            <p:fltVal val="0"/>
                                          </p:val>
                                        </p:tav>
                                      </p:tavLst>
                                    </p:anim>
                                    <p:animEffect transition="in" filter="fade">
                                      <p:cBhvr>
                                        <p:cTn id="20" dur="500"/>
                                        <p:tgtEl>
                                          <p:spTgt spid="38"/>
                                        </p:tgtEl>
                                      </p:cBhvr>
                                    </p:animEffect>
                                  </p:childTnLst>
                                </p:cTn>
                              </p:par>
                              <p:par>
                                <p:cTn id="21" presetID="49" presetClass="entr" presetSubtype="0" decel="10000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p:cTn id="23" dur="500" fill="hold"/>
                                        <p:tgtEl>
                                          <p:spTgt spid="39"/>
                                        </p:tgtEl>
                                        <p:attrNameLst>
                                          <p:attrName>ppt_w</p:attrName>
                                        </p:attrNameLst>
                                      </p:cBhvr>
                                      <p:tavLst>
                                        <p:tav tm="0">
                                          <p:val>
                                            <p:fltVal val="0"/>
                                          </p:val>
                                        </p:tav>
                                        <p:tav tm="100000">
                                          <p:val>
                                            <p:strVal val="#ppt_w"/>
                                          </p:val>
                                        </p:tav>
                                      </p:tavLst>
                                    </p:anim>
                                    <p:anim calcmode="lin" valueType="num">
                                      <p:cBhvr>
                                        <p:cTn id="24" dur="500" fill="hold"/>
                                        <p:tgtEl>
                                          <p:spTgt spid="39"/>
                                        </p:tgtEl>
                                        <p:attrNameLst>
                                          <p:attrName>ppt_h</p:attrName>
                                        </p:attrNameLst>
                                      </p:cBhvr>
                                      <p:tavLst>
                                        <p:tav tm="0">
                                          <p:val>
                                            <p:fltVal val="0"/>
                                          </p:val>
                                        </p:tav>
                                        <p:tav tm="100000">
                                          <p:val>
                                            <p:strVal val="#ppt_h"/>
                                          </p:val>
                                        </p:tav>
                                      </p:tavLst>
                                    </p:anim>
                                    <p:anim calcmode="lin" valueType="num">
                                      <p:cBhvr>
                                        <p:cTn id="25" dur="500" fill="hold"/>
                                        <p:tgtEl>
                                          <p:spTgt spid="39"/>
                                        </p:tgtEl>
                                        <p:attrNameLst>
                                          <p:attrName>style.rotation</p:attrName>
                                        </p:attrNameLst>
                                      </p:cBhvr>
                                      <p:tavLst>
                                        <p:tav tm="0">
                                          <p:val>
                                            <p:fltVal val="360"/>
                                          </p:val>
                                        </p:tav>
                                        <p:tav tm="100000">
                                          <p:val>
                                            <p:fltVal val="0"/>
                                          </p:val>
                                        </p:tav>
                                      </p:tavLst>
                                    </p:anim>
                                    <p:animEffect transition="in" filter="fade">
                                      <p:cBhvr>
                                        <p:cTn id="26" dur="500"/>
                                        <p:tgtEl>
                                          <p:spTgt spid="39"/>
                                        </p:tgtEl>
                                      </p:cBhvr>
                                    </p:animEffect>
                                  </p:childTnLst>
                                </p:cTn>
                              </p:par>
                            </p:childTnLst>
                          </p:cTn>
                        </p:par>
                        <p:par>
                          <p:cTn id="27" fill="hold">
                            <p:stCondLst>
                              <p:cond delay="1000"/>
                            </p:stCondLst>
                            <p:childTnLst>
                              <p:par>
                                <p:cTn id="28" presetID="53" presetClass="entr" presetSubtype="16" fill="hold" grpId="0" nodeType="afterEffect">
                                  <p:stCondLst>
                                    <p:cond delay="0"/>
                                  </p:stCondLst>
                                  <p:childTnLst>
                                    <p:set>
                                      <p:cBhvr>
                                        <p:cTn id="29" dur="1" fill="hold">
                                          <p:stCondLst>
                                            <p:cond delay="0"/>
                                          </p:stCondLst>
                                        </p:cTn>
                                        <p:tgtEl>
                                          <p:spTgt spid="40"/>
                                        </p:tgtEl>
                                        <p:attrNameLst>
                                          <p:attrName>style.visibility</p:attrName>
                                        </p:attrNameLst>
                                      </p:cBhvr>
                                      <p:to>
                                        <p:strVal val="visible"/>
                                      </p:to>
                                    </p:set>
                                    <p:anim calcmode="lin" valueType="num">
                                      <p:cBhvr>
                                        <p:cTn id="30" dur="500" fill="hold"/>
                                        <p:tgtEl>
                                          <p:spTgt spid="40"/>
                                        </p:tgtEl>
                                        <p:attrNameLst>
                                          <p:attrName>ppt_w</p:attrName>
                                        </p:attrNameLst>
                                      </p:cBhvr>
                                      <p:tavLst>
                                        <p:tav tm="0">
                                          <p:val>
                                            <p:fltVal val="0"/>
                                          </p:val>
                                        </p:tav>
                                        <p:tav tm="100000">
                                          <p:val>
                                            <p:strVal val="#ppt_w"/>
                                          </p:val>
                                        </p:tav>
                                      </p:tavLst>
                                    </p:anim>
                                    <p:anim calcmode="lin" valueType="num">
                                      <p:cBhvr>
                                        <p:cTn id="31" dur="500" fill="hold"/>
                                        <p:tgtEl>
                                          <p:spTgt spid="40"/>
                                        </p:tgtEl>
                                        <p:attrNameLst>
                                          <p:attrName>ppt_h</p:attrName>
                                        </p:attrNameLst>
                                      </p:cBhvr>
                                      <p:tavLst>
                                        <p:tav tm="0">
                                          <p:val>
                                            <p:fltVal val="0"/>
                                          </p:val>
                                        </p:tav>
                                        <p:tav tm="100000">
                                          <p:val>
                                            <p:strVal val="#ppt_h"/>
                                          </p:val>
                                        </p:tav>
                                      </p:tavLst>
                                    </p:anim>
                                    <p:animEffect transition="in" filter="fade">
                                      <p:cBhvr>
                                        <p:cTn id="32" dur="500"/>
                                        <p:tgtEl>
                                          <p:spTgt spid="40"/>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p:cTn id="35" dur="500" fill="hold"/>
                                        <p:tgtEl>
                                          <p:spTgt spid="42"/>
                                        </p:tgtEl>
                                        <p:attrNameLst>
                                          <p:attrName>ppt_w</p:attrName>
                                        </p:attrNameLst>
                                      </p:cBhvr>
                                      <p:tavLst>
                                        <p:tav tm="0">
                                          <p:val>
                                            <p:fltVal val="0"/>
                                          </p:val>
                                        </p:tav>
                                        <p:tav tm="100000">
                                          <p:val>
                                            <p:strVal val="#ppt_w"/>
                                          </p:val>
                                        </p:tav>
                                      </p:tavLst>
                                    </p:anim>
                                    <p:anim calcmode="lin" valueType="num">
                                      <p:cBhvr>
                                        <p:cTn id="36" dur="500" fill="hold"/>
                                        <p:tgtEl>
                                          <p:spTgt spid="42"/>
                                        </p:tgtEl>
                                        <p:attrNameLst>
                                          <p:attrName>ppt_h</p:attrName>
                                        </p:attrNameLst>
                                      </p:cBhvr>
                                      <p:tavLst>
                                        <p:tav tm="0">
                                          <p:val>
                                            <p:fltVal val="0"/>
                                          </p:val>
                                        </p:tav>
                                        <p:tav tm="100000">
                                          <p:val>
                                            <p:strVal val="#ppt_h"/>
                                          </p:val>
                                        </p:tav>
                                      </p:tavLst>
                                    </p:anim>
                                    <p:animEffect transition="in" filter="fade">
                                      <p:cBhvr>
                                        <p:cTn id="37" dur="500"/>
                                        <p:tgtEl>
                                          <p:spTgt spid="42"/>
                                        </p:tgtEl>
                                      </p:cBhvr>
                                    </p:animEffect>
                                  </p:childTnLst>
                                </p:cTn>
                              </p:par>
                            </p:childTnLst>
                          </p:cTn>
                        </p:par>
                        <p:par>
                          <p:cTn id="38" fill="hold">
                            <p:stCondLst>
                              <p:cond delay="1500"/>
                            </p:stCondLst>
                            <p:childTnLst>
                              <p:par>
                                <p:cTn id="39" presetID="22" presetClass="entr" presetSubtype="8" fill="hold" grpId="0" nodeType="afterEffect">
                                  <p:stCondLst>
                                    <p:cond delay="0"/>
                                  </p:stCondLst>
                                  <p:childTnLst>
                                    <p:set>
                                      <p:cBhvr>
                                        <p:cTn id="40" dur="1" fill="hold">
                                          <p:stCondLst>
                                            <p:cond delay="0"/>
                                          </p:stCondLst>
                                        </p:cTn>
                                        <p:tgtEl>
                                          <p:spTgt spid="221"/>
                                        </p:tgtEl>
                                        <p:attrNameLst>
                                          <p:attrName>style.visibility</p:attrName>
                                        </p:attrNameLst>
                                      </p:cBhvr>
                                      <p:to>
                                        <p:strVal val="visible"/>
                                      </p:to>
                                    </p:set>
                                    <p:animEffect transition="in" filter="wipe(left)">
                                      <p:cBhvr>
                                        <p:cTn id="41" dur="1000"/>
                                        <p:tgtEl>
                                          <p:spTgt spid="221"/>
                                        </p:tgtEl>
                                      </p:cBhvr>
                                    </p:animEffect>
                                  </p:childTnLst>
                                </p:cTn>
                              </p:par>
                            </p:childTnLst>
                          </p:cTn>
                        </p:par>
                        <p:par>
                          <p:cTn id="42" fill="hold">
                            <p:stCondLst>
                              <p:cond delay="2500"/>
                            </p:stCondLst>
                            <p:childTnLst>
                              <p:par>
                                <p:cTn id="43" presetID="22" presetClass="entr" presetSubtype="8" fill="hold" grpId="0" nodeType="afterEffect">
                                  <p:stCondLst>
                                    <p:cond delay="0"/>
                                  </p:stCondLst>
                                  <p:childTnLst>
                                    <p:set>
                                      <p:cBhvr>
                                        <p:cTn id="44" dur="1" fill="hold">
                                          <p:stCondLst>
                                            <p:cond delay="0"/>
                                          </p:stCondLst>
                                        </p:cTn>
                                        <p:tgtEl>
                                          <p:spTgt spid="222"/>
                                        </p:tgtEl>
                                        <p:attrNameLst>
                                          <p:attrName>style.visibility</p:attrName>
                                        </p:attrNameLst>
                                      </p:cBhvr>
                                      <p:to>
                                        <p:strVal val="visible"/>
                                      </p:to>
                                    </p:set>
                                    <p:animEffect transition="in" filter="wipe(left)">
                                      <p:cBhvr>
                                        <p:cTn id="45" dur="1000"/>
                                        <p:tgtEl>
                                          <p:spTgt spid="222"/>
                                        </p:tgtEl>
                                      </p:cBhvr>
                                    </p:animEffect>
                                  </p:childTnLst>
                                </p:cTn>
                              </p:par>
                            </p:childTnLst>
                          </p:cTn>
                        </p:par>
                        <p:par>
                          <p:cTn id="46" fill="hold">
                            <p:stCondLst>
                              <p:cond delay="3500"/>
                            </p:stCondLst>
                            <p:childTnLst>
                              <p:par>
                                <p:cTn id="47" presetID="10" presetClass="entr" presetSubtype="0" fill="hold" grpId="0" nodeType="afterEffect">
                                  <p:stCondLst>
                                    <p:cond delay="0"/>
                                  </p:stCondLst>
                                  <p:childTnLst>
                                    <p:set>
                                      <p:cBhvr>
                                        <p:cTn id="48" dur="1" fill="hold">
                                          <p:stCondLst>
                                            <p:cond delay="0"/>
                                          </p:stCondLst>
                                        </p:cTn>
                                        <p:tgtEl>
                                          <p:spTgt spid="225"/>
                                        </p:tgtEl>
                                        <p:attrNameLst>
                                          <p:attrName>style.visibility</p:attrName>
                                        </p:attrNameLst>
                                      </p:cBhvr>
                                      <p:to>
                                        <p:strVal val="visible"/>
                                      </p:to>
                                    </p:set>
                                    <p:animEffect transition="in" filter="fade">
                                      <p:cBhvr>
                                        <p:cTn id="49" dur="1000"/>
                                        <p:tgtEl>
                                          <p:spTgt spid="225"/>
                                        </p:tgtEl>
                                      </p:cBhvr>
                                    </p:animEffect>
                                  </p:childTnLst>
                                </p:cTn>
                              </p:par>
                            </p:childTnLst>
                          </p:cTn>
                        </p:par>
                        <p:par>
                          <p:cTn id="50" fill="hold">
                            <p:stCondLst>
                              <p:cond delay="4500"/>
                            </p:stCondLst>
                            <p:childTnLst>
                              <p:par>
                                <p:cTn id="51" presetID="22" presetClass="entr" presetSubtype="8" fill="hold" nodeType="afterEffect">
                                  <p:stCondLst>
                                    <p:cond delay="0"/>
                                  </p:stCondLst>
                                  <p:childTnLst>
                                    <p:set>
                                      <p:cBhvr>
                                        <p:cTn id="52" dur="1" fill="hold">
                                          <p:stCondLst>
                                            <p:cond delay="0"/>
                                          </p:stCondLst>
                                        </p:cTn>
                                        <p:tgtEl>
                                          <p:spTgt spid="219"/>
                                        </p:tgtEl>
                                        <p:attrNameLst>
                                          <p:attrName>style.visibility</p:attrName>
                                        </p:attrNameLst>
                                      </p:cBhvr>
                                      <p:to>
                                        <p:strVal val="visible"/>
                                      </p:to>
                                    </p:set>
                                    <p:animEffect transition="in" filter="wipe(left)">
                                      <p:cBhvr>
                                        <p:cTn id="53" dur="1000"/>
                                        <p:tgtEl>
                                          <p:spTgt spid="219"/>
                                        </p:tgtEl>
                                      </p:cBhvr>
                                    </p:animEffect>
                                  </p:childTnLst>
                                </p:cTn>
                              </p:par>
                            </p:childTnLst>
                          </p:cTn>
                        </p:par>
                        <p:par>
                          <p:cTn id="54" fill="hold">
                            <p:stCondLst>
                              <p:cond delay="5500"/>
                            </p:stCondLst>
                            <p:childTnLst>
                              <p:par>
                                <p:cTn id="55" presetID="22" presetClass="entr" presetSubtype="8" fill="hold" grpId="0" nodeType="after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left)">
                                      <p:cBhvr>
                                        <p:cTn id="57" dur="1000"/>
                                        <p:tgtEl>
                                          <p:spTgt spid="30"/>
                                        </p:tgtEl>
                                      </p:cBhvr>
                                    </p:animEffect>
                                  </p:childTnLst>
                                </p:cTn>
                              </p:par>
                            </p:childTnLst>
                          </p:cTn>
                        </p:par>
                        <p:par>
                          <p:cTn id="58" fill="hold">
                            <p:stCondLst>
                              <p:cond delay="6500"/>
                            </p:stCondLst>
                            <p:childTnLst>
                              <p:par>
                                <p:cTn id="59" presetID="16" presetClass="entr" presetSubtype="21" fill="hold" grpId="0" nodeType="after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barn(inVertical)">
                                      <p:cBhvr>
                                        <p:cTn id="61" dur="1000"/>
                                        <p:tgtEl>
                                          <p:spTgt spid="31"/>
                                        </p:tgtEl>
                                      </p:cBhvr>
                                    </p:animEffect>
                                  </p:childTnLst>
                                </p:cTn>
                              </p:par>
                            </p:childTnLst>
                          </p:cTn>
                        </p:par>
                        <p:par>
                          <p:cTn id="62" fill="hold">
                            <p:stCondLst>
                              <p:cond delay="7500"/>
                            </p:stCondLst>
                            <p:childTnLst>
                              <p:par>
                                <p:cTn id="63" presetID="22" presetClass="entr" presetSubtype="8" fill="hold" nodeType="after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wipe(left)">
                                      <p:cBhvr>
                                        <p:cTn id="6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animBg="1"/>
      <p:bldP spid="221" grpId="0"/>
      <p:bldP spid="222" grpId="0"/>
      <p:bldP spid="225" grpId="0"/>
      <p:bldP spid="30" grpId="0"/>
      <p:bldP spid="31" grpId="0"/>
      <p:bldP spid="37" grpId="0" animBg="1"/>
      <p:bldP spid="38" grpId="0" animBg="1"/>
      <p:bldP spid="39" grpId="0" animBg="1"/>
      <p:bldP spid="40" grpId="0"/>
      <p:bldP spid="4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5F2A39-392E-4564-854C-D4FFECA3CB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72039" cy="6934200"/>
          </a:xfrm>
          <a:prstGeom prst="rect">
            <a:avLst/>
          </a:prstGeom>
        </p:spPr>
      </p:pic>
      <p:pic>
        <p:nvPicPr>
          <p:cNvPr id="8" name="Picture 7">
            <a:extLst>
              <a:ext uri="{FF2B5EF4-FFF2-40B4-BE49-F238E27FC236}">
                <a16:creationId xmlns:a16="http://schemas.microsoft.com/office/drawing/2014/main" id="{31D47E26-20BC-40B3-A59E-58F9E8F4B5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2051" y="4055768"/>
            <a:ext cx="7219950" cy="2735026"/>
          </a:xfrm>
          <a:prstGeom prst="rect">
            <a:avLst/>
          </a:prstGeom>
        </p:spPr>
      </p:pic>
      <p:sp>
        <p:nvSpPr>
          <p:cNvPr id="4" name="TextBox 3">
            <a:extLst>
              <a:ext uri="{FF2B5EF4-FFF2-40B4-BE49-F238E27FC236}">
                <a16:creationId xmlns:a16="http://schemas.microsoft.com/office/drawing/2014/main" id="{CDF2416A-DFFC-4287-BB82-48FAC8653883}"/>
              </a:ext>
            </a:extLst>
          </p:cNvPr>
          <p:cNvSpPr txBox="1"/>
          <p:nvPr/>
        </p:nvSpPr>
        <p:spPr>
          <a:xfrm>
            <a:off x="5424488" y="669938"/>
            <a:ext cx="6929437" cy="3675045"/>
          </a:xfrm>
          <a:prstGeom prst="rect">
            <a:avLst/>
          </a:prstGeom>
          <a:noFill/>
        </p:spPr>
        <p:txBody>
          <a:bodyPr wrap="square" rtlCol="0">
            <a:spAutoFit/>
          </a:bodyPr>
          <a:lstStyle/>
          <a:p>
            <a:pPr marL="0" marR="0">
              <a:lnSpc>
                <a:spcPct val="150000"/>
              </a:lnSpc>
              <a:spcBef>
                <a:spcPts val="0"/>
              </a:spcBef>
              <a:spcAft>
                <a:spcPts val="0"/>
              </a:spcAft>
            </a:pPr>
            <a:r>
              <a:rPr lang="nl-NL" sz="4000" dirty="0">
                <a:solidFill>
                  <a:schemeClr val="bg1"/>
                </a:solidFill>
                <a:effectLst/>
                <a:latin typeface="Times New Roman" panose="02020603050405020304" pitchFamily="18" charset="0"/>
                <a:ea typeface="Times New Roman" panose="02020603050405020304" pitchFamily="18" charset="0"/>
              </a:rPr>
              <a:t>- Học bài</a:t>
            </a:r>
            <a:endParaRPr lang="en-US" sz="4000" dirty="0">
              <a:solidFill>
                <a:schemeClr val="bg1"/>
              </a:solidFill>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nl-NL" sz="4000" dirty="0">
                <a:solidFill>
                  <a:schemeClr val="bg1"/>
                </a:solidFill>
                <a:effectLst/>
                <a:latin typeface="Times New Roman" panose="02020603050405020304" pitchFamily="18" charset="0"/>
                <a:ea typeface="Times New Roman" panose="02020603050405020304" pitchFamily="18" charset="0"/>
              </a:rPr>
              <a:t>- BTVN: 2,3 sgk/54</a:t>
            </a:r>
            <a:endParaRPr lang="en-US" sz="4000" dirty="0">
              <a:solidFill>
                <a:schemeClr val="bg1"/>
              </a:solidFill>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nl-NL" sz="4000" dirty="0">
                <a:solidFill>
                  <a:schemeClr val="bg1"/>
                </a:solidFill>
                <a:effectLst/>
                <a:latin typeface="Times New Roman" panose="02020603050405020304" pitchFamily="18" charset="0"/>
                <a:ea typeface="Times New Roman" panose="02020603050405020304" pitchFamily="18" charset="0"/>
              </a:rPr>
              <a:t>- Tìm hiểu phương trình hóa học là gì? Cách viết PTHH.</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0026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4D6154D-EBFB-482A-A7C2-71D2B24A8AD0}"/>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C6341E6-E240-4991-962B-31F250284C4B}"/>
              </a:ext>
            </a:extLst>
          </p:cNvPr>
          <p:cNvSpPr txBox="1"/>
          <p:nvPr/>
        </p:nvSpPr>
        <p:spPr>
          <a:xfrm>
            <a:off x="879987" y="1052052"/>
            <a:ext cx="10432025" cy="2862322"/>
          </a:xfrm>
          <a:prstGeom prst="rect">
            <a:avLst/>
          </a:prstGeom>
          <a:noFill/>
        </p:spPr>
        <p:txBody>
          <a:bodyPr wrap="square" rtlCol="0">
            <a:spAutoFit/>
          </a:bodyPr>
          <a:lstStyle/>
          <a:p>
            <a:pPr algn="ctr">
              <a:lnSpc>
                <a:spcPct val="150000"/>
              </a:lnSpc>
            </a:pPr>
            <a:r>
              <a:rPr lang="en-US" sz="3600" b="1" dirty="0">
                <a:solidFill>
                  <a:srgbClr val="FF0000"/>
                </a:solidFill>
                <a:latin typeface="Times New Roman" panose="02020603050405020304" pitchFamily="18" charset="0"/>
                <a:cs typeface="Times New Roman" panose="02020603050405020304" pitchFamily="18" charset="0"/>
              </a:rPr>
              <a:t>XIN CHÂN THÀNH CẢM ƠN QUÝ THẦY CÔ VÀ CÁC EM HỌC SINH ĐÃ THAM GIA TIẾT HỌC</a:t>
            </a:r>
          </a:p>
          <a:p>
            <a:pPr algn="ctr">
              <a:lnSpc>
                <a:spcPct val="150000"/>
              </a:lnSpc>
            </a:pPr>
            <a:r>
              <a:rPr lang="en-US" sz="3600" b="1" dirty="0">
                <a:solidFill>
                  <a:srgbClr val="FF0000"/>
                </a:solidFill>
                <a:latin typeface="Times New Roman" panose="02020603050405020304" pitchFamily="18" charset="0"/>
                <a:cs typeface="Times New Roman" panose="02020603050405020304" pitchFamily="18" charset="0"/>
              </a:rPr>
              <a:t>CHÚC CÁC EM CHĂM NGOAN HỌC GIỎI!</a:t>
            </a:r>
          </a:p>
          <a:p>
            <a:endParaRPr lang="en-US" dirty="0"/>
          </a:p>
        </p:txBody>
      </p:sp>
    </p:spTree>
    <p:custDataLst>
      <p:tags r:id="rId1"/>
    </p:custDataLst>
    <p:extLst>
      <p:ext uri="{BB962C8B-B14F-4D97-AF65-F5344CB8AC3E}">
        <p14:creationId xmlns:p14="http://schemas.microsoft.com/office/powerpoint/2010/main" val="415451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65F597-59DB-4417-94C5-8ABE0A9638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95" y="1"/>
            <a:ext cx="12206495" cy="6858000"/>
          </a:xfrm>
          <a:prstGeom prst="rect">
            <a:avLst/>
          </a:prstGeom>
        </p:spPr>
      </p:pic>
      <p:sp>
        <p:nvSpPr>
          <p:cNvPr id="8" name="TextBox 7">
            <a:extLst>
              <a:ext uri="{FF2B5EF4-FFF2-40B4-BE49-F238E27FC236}">
                <a16:creationId xmlns:a16="http://schemas.microsoft.com/office/drawing/2014/main" id="{BC258076-B259-4F13-A38B-B6F1713597DE}"/>
              </a:ext>
            </a:extLst>
          </p:cNvPr>
          <p:cNvSpPr txBox="1"/>
          <p:nvPr/>
        </p:nvSpPr>
        <p:spPr>
          <a:xfrm>
            <a:off x="-433387" y="259538"/>
            <a:ext cx="9434512" cy="148117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TIẾT 21 – BÀI 15:</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ĐỊNH LUẬT BẢO TOÀN KHỐI LƯỢNG</a:t>
            </a:r>
          </a:p>
        </p:txBody>
      </p:sp>
      <p:sp>
        <p:nvSpPr>
          <p:cNvPr id="9" name="Rectangle: Rounded Corners 8">
            <a:extLst>
              <a:ext uri="{FF2B5EF4-FFF2-40B4-BE49-F238E27FC236}">
                <a16:creationId xmlns:a16="http://schemas.microsoft.com/office/drawing/2014/main" id="{4DA5EE84-6B48-4813-B6FC-C87E1D8E9A51}"/>
              </a:ext>
            </a:extLst>
          </p:cNvPr>
          <p:cNvSpPr/>
          <p:nvPr/>
        </p:nvSpPr>
        <p:spPr>
          <a:xfrm>
            <a:off x="647700" y="2333625"/>
            <a:ext cx="4962525" cy="62865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NỘI DUNG BÀI HỌC</a:t>
            </a:r>
          </a:p>
        </p:txBody>
      </p:sp>
      <p:sp>
        <p:nvSpPr>
          <p:cNvPr id="10" name="Rectangle: Rounded Corners 9">
            <a:extLst>
              <a:ext uri="{FF2B5EF4-FFF2-40B4-BE49-F238E27FC236}">
                <a16:creationId xmlns:a16="http://schemas.microsoft.com/office/drawing/2014/main" id="{63EB18B3-40B0-4A98-B893-D27B27D10CB8}"/>
              </a:ext>
            </a:extLst>
          </p:cNvPr>
          <p:cNvSpPr/>
          <p:nvPr/>
        </p:nvSpPr>
        <p:spPr>
          <a:xfrm>
            <a:off x="1638300" y="3267076"/>
            <a:ext cx="3086100" cy="6286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1. </a:t>
            </a:r>
            <a:r>
              <a:rPr lang="en-US" sz="2800" dirty="0" err="1">
                <a:solidFill>
                  <a:schemeClr val="tx1"/>
                </a:solidFill>
                <a:latin typeface="Times New Roman" panose="02020603050405020304" pitchFamily="18" charset="0"/>
                <a:cs typeface="Times New Roman" panose="02020603050405020304" pitchFamily="18" charset="0"/>
              </a:rPr>
              <a:t>Định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luật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FFA6E133-43A3-4C80-990E-FD4950B6775F}"/>
              </a:ext>
            </a:extLst>
          </p:cNvPr>
          <p:cNvSpPr/>
          <p:nvPr/>
        </p:nvSpPr>
        <p:spPr>
          <a:xfrm>
            <a:off x="1638300" y="4200527"/>
            <a:ext cx="3086100" cy="6286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2. </a:t>
            </a:r>
            <a:r>
              <a:rPr lang="en-US" sz="2800" dirty="0" err="1">
                <a:solidFill>
                  <a:schemeClr val="tx1"/>
                </a:solidFill>
                <a:latin typeface="Times New Roman" panose="02020603050405020304" pitchFamily="18" charset="0"/>
                <a:cs typeface="Times New Roman" panose="02020603050405020304" pitchFamily="18" charset="0"/>
              </a:rPr>
              <a:t>Áp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dụng</a:t>
            </a:r>
            <a:endParaRPr lang="en-US" sz="2800" dirty="0">
              <a:solidFill>
                <a:schemeClr val="tx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95839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182A35-B6F2-4390-8FEB-22340A465A79}"/>
              </a:ext>
            </a:extLst>
          </p:cNvPr>
          <p:cNvSpPr txBox="1"/>
          <p:nvPr/>
        </p:nvSpPr>
        <p:spPr>
          <a:xfrm>
            <a:off x="0" y="0"/>
            <a:ext cx="12192000" cy="661207"/>
          </a:xfrm>
          <a:prstGeom prst="rect">
            <a:avLst/>
          </a:prstGeom>
          <a:solidFill>
            <a:schemeClr val="accent1">
              <a:lumMod val="40000"/>
              <a:lumOff val="60000"/>
            </a:schemeClr>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TIẾT 21 – BÀI 15:</a:t>
            </a:r>
            <a:r>
              <a:rPr kumimoji="0" lang="en-US" sz="2800" b="1" i="0" u="none" strike="noStrike" kern="1200" cap="none" spc="0" normalizeH="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ĐỊNH LUẬT BẢO TOÀN KHỐI LƯỢNG</a:t>
            </a:r>
          </a:p>
        </p:txBody>
      </p:sp>
      <p:sp>
        <p:nvSpPr>
          <p:cNvPr id="3" name="TextBox 2">
            <a:extLst>
              <a:ext uri="{FF2B5EF4-FFF2-40B4-BE49-F238E27FC236}">
                <a16:creationId xmlns:a16="http://schemas.microsoft.com/office/drawing/2014/main" id="{B1878BCA-D076-4AC7-AD76-C374A3B43826}"/>
              </a:ext>
            </a:extLst>
          </p:cNvPr>
          <p:cNvSpPr txBox="1"/>
          <p:nvPr/>
        </p:nvSpPr>
        <p:spPr>
          <a:xfrm>
            <a:off x="914400" y="1019175"/>
            <a:ext cx="2314575" cy="523220"/>
          </a:xfrm>
          <a:prstGeom prst="rect">
            <a:avLst/>
          </a:prstGeom>
          <a:noFill/>
        </p:spPr>
        <p:txBody>
          <a:bodyPr wrap="square" rtlCol="0">
            <a:spAutoFit/>
          </a:bodyPr>
          <a:lstStyle/>
          <a:p>
            <a:r>
              <a:rPr lang="en-US" sz="2800" b="1" dirty="0">
                <a:solidFill>
                  <a:schemeClr val="accent1">
                    <a:lumMod val="75000"/>
                  </a:schemeClr>
                </a:solidFill>
                <a:latin typeface="Times New Roman" panose="02020603050405020304" pitchFamily="18" charset="0"/>
                <a:cs typeface="Times New Roman" panose="02020603050405020304" pitchFamily="18" charset="0"/>
              </a:rPr>
              <a:t>1.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Định</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luật</a:t>
            </a:r>
            <a:endParaRPr lang="en-US" sz="28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A5230FA-B8C6-4B78-A155-BA517B947DA8}"/>
              </a:ext>
            </a:extLst>
          </p:cNvPr>
          <p:cNvSpPr txBox="1"/>
          <p:nvPr/>
        </p:nvSpPr>
        <p:spPr>
          <a:xfrm>
            <a:off x="1962150" y="1569759"/>
            <a:ext cx="8267700" cy="661207"/>
          </a:xfrm>
          <a:prstGeom prst="rect">
            <a:avLst/>
          </a:prstGeom>
          <a:noFill/>
        </p:spPr>
        <p:txBody>
          <a:bodyPr wrap="square" rtlCol="0">
            <a:spAutoFit/>
          </a:bodyPr>
          <a:lstStyle/>
          <a:p>
            <a:pPr algn="ctr">
              <a:lnSpc>
                <a:spcPct val="150000"/>
              </a:lnSpc>
            </a:pPr>
            <a:r>
              <a:rPr lang="en-US" sz="2800" dirty="0" err="1">
                <a:solidFill>
                  <a:srgbClr val="FF0000"/>
                </a:solidFill>
                <a:latin typeface="Times New Roman" panose="02020603050405020304" pitchFamily="18" charset="0"/>
                <a:cs typeface="Times New Roman" panose="02020603050405020304" pitchFamily="18" charset="0"/>
              </a:rPr>
              <a:t>Hãy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quan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nghiệm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thực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nhiệm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vụ</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sau</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1E79D13A-76BD-496D-83C4-ED6B1C0F84B9}"/>
              </a:ext>
            </a:extLst>
          </p:cNvPr>
          <p:cNvSpPr txBox="1"/>
          <p:nvPr/>
        </p:nvSpPr>
        <p:spPr>
          <a:xfrm>
            <a:off x="2324099" y="2450947"/>
            <a:ext cx="8267699" cy="2817566"/>
          </a:xfrm>
          <a:prstGeom prst="rect">
            <a:avLst/>
          </a:prstGeom>
          <a:noFill/>
        </p:spPr>
        <p:txBody>
          <a:bodyPr wrap="square">
            <a:spAutoFit/>
          </a:bodyPr>
          <a:lstStyle/>
          <a:p>
            <a:pPr marL="0" marR="0" lvl="0" indent="0" algn="just" defTabSz="914400" rtl="0" eaLnBrk="1" fontAlgn="auto" latinLnBrk="0" hangingPunct="1">
              <a:lnSpc>
                <a:spcPct val="114000"/>
              </a:lnSpc>
              <a:spcBef>
                <a:spcPts val="0"/>
              </a:spcBef>
              <a:spcAft>
                <a:spcPts val="80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1. Nêu hiện tượng thí nghiệm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4000"/>
              </a:lnSpc>
              <a:spcBef>
                <a:spcPts val="0"/>
              </a:spcBef>
              <a:spcAft>
                <a:spcPts val="80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 Thí nghiệm có xảy ra phản ứng hóa học không?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4000"/>
              </a:lnSpc>
              <a:spcBef>
                <a:spcPts val="0"/>
              </a:spcBef>
              <a:spcAft>
                <a:spcPts val="80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 Viết phương trình chữ của phản ứng.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4000"/>
              </a:lnSpc>
              <a:spcBef>
                <a:spcPts val="0"/>
              </a:spcBef>
              <a:spcAft>
                <a:spcPts val="80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4. Tổng khối lượng của các chất trước và sau phản ứng có thay đổi hay không?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00717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500"/>
                                        <p:tgtEl>
                                          <p:spTgt spid="2"/>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500"/>
                                        <p:tgtEl>
                                          <p:spTgt spid="4">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498500093296247752">
            <a:hlinkClick r:id="" action="ppaction://media"/>
            <a:extLst>
              <a:ext uri="{FF2B5EF4-FFF2-40B4-BE49-F238E27FC236}">
                <a16:creationId xmlns:a16="http://schemas.microsoft.com/office/drawing/2014/main" id="{470C7345-CA8E-48BE-A813-7014B7755CBF}"/>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 y="0"/>
            <a:ext cx="12201525" cy="6858000"/>
          </a:xfrm>
          <a:prstGeom prst="rect">
            <a:avLst/>
          </a:prstGeom>
        </p:spPr>
      </p:pic>
    </p:spTree>
    <p:custDataLst>
      <p:tags r:id="rId1"/>
    </p:custDataLst>
    <p:extLst>
      <p:ext uri="{BB962C8B-B14F-4D97-AF65-F5344CB8AC3E}">
        <p14:creationId xmlns:p14="http://schemas.microsoft.com/office/powerpoint/2010/main" val="375559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4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953CB2-1B6B-4435-BC8B-CB19358D15C1}"/>
              </a:ext>
            </a:extLst>
          </p:cNvPr>
          <p:cNvSpPr txBox="1"/>
          <p:nvPr/>
        </p:nvSpPr>
        <p:spPr>
          <a:xfrm>
            <a:off x="622806" y="2313472"/>
            <a:ext cx="6791325" cy="3697166"/>
          </a:xfrm>
          <a:prstGeom prst="rect">
            <a:avLst/>
          </a:prstGeom>
          <a:noFill/>
        </p:spPr>
        <p:txBody>
          <a:bodyPr wrap="square">
            <a:spAutoFit/>
          </a:bodyPr>
          <a:lstStyle/>
          <a:p>
            <a:pPr marL="0" marR="0" algn="just">
              <a:lnSpc>
                <a:spcPct val="150000"/>
              </a:lnSpc>
              <a:spcBef>
                <a:spcPts val="0"/>
              </a:spcBef>
              <a:spcAft>
                <a:spcPts val="0"/>
              </a:spcAft>
            </a:pPr>
            <a:r>
              <a:rPr lang="nl-NL" sz="3200" b="1" dirty="0">
                <a:effectLst/>
                <a:latin typeface="Times New Roman" panose="02020603050405020304" pitchFamily="18" charset="0"/>
                <a:ea typeface="Times New Roman" panose="02020603050405020304" pitchFamily="18" charset="0"/>
              </a:rPr>
              <a:t>1. Nêu hiện tượng thí nghiệm:</a:t>
            </a:r>
            <a:endParaRPr lang="en-US" sz="3200" b="1" dirty="0">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nl-NL" sz="3200" dirty="0">
                <a:latin typeface="Times New Roman" panose="02020603050405020304" pitchFamily="18" charset="0"/>
                <a:ea typeface="Times New Roman" panose="02020603050405020304" pitchFamily="18" charset="0"/>
              </a:rPr>
              <a:t>	</a:t>
            </a:r>
            <a:r>
              <a:rPr lang="nl-NL" sz="3200" dirty="0">
                <a:effectLst/>
                <a:latin typeface="Times New Roman" panose="02020603050405020304" pitchFamily="18" charset="0"/>
                <a:ea typeface="Times New Roman" panose="02020603050405020304" pitchFamily="18" charset="0"/>
              </a:rPr>
              <a:t>A. Xuất hiện kết tủa trắng.</a:t>
            </a:r>
            <a:endParaRPr lang="en-US" sz="3200" dirty="0">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nl-NL" sz="3200" b="1" dirty="0">
                <a:effectLst/>
                <a:latin typeface="Times New Roman" panose="02020603050405020304" pitchFamily="18" charset="0"/>
                <a:ea typeface="Times New Roman" panose="02020603050405020304" pitchFamily="18" charset="0"/>
              </a:rPr>
              <a:t>	</a:t>
            </a:r>
            <a:r>
              <a:rPr lang="nl-NL" sz="3200" dirty="0">
                <a:effectLst/>
                <a:latin typeface="Times New Roman" panose="02020603050405020304" pitchFamily="18" charset="0"/>
                <a:ea typeface="Times New Roman" panose="02020603050405020304" pitchFamily="18" charset="0"/>
              </a:rPr>
              <a:t>B. Xuất hiện kết tủa xanh lam.</a:t>
            </a:r>
            <a:endParaRPr lang="en-US" sz="3200" dirty="0">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nl-NL" sz="3200" dirty="0">
                <a:effectLst/>
                <a:latin typeface="Times New Roman" panose="02020603050405020304" pitchFamily="18" charset="0"/>
                <a:ea typeface="Times New Roman" panose="02020603050405020304" pitchFamily="18" charset="0"/>
              </a:rPr>
              <a:t>	C. Xuất hiện bọt khí.</a:t>
            </a:r>
            <a:endParaRPr lang="en-US" sz="3200" dirty="0">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nl-NL" sz="3200" dirty="0">
                <a:effectLst/>
                <a:latin typeface="Times New Roman" panose="02020603050405020304" pitchFamily="18" charset="0"/>
                <a:ea typeface="Times New Roman" panose="02020603050405020304" pitchFamily="18" charset="0"/>
              </a:rPr>
              <a:t>	D. Không có hiện tượng gì.</a:t>
            </a:r>
            <a:endParaRPr lang="en-US" sz="3200" dirty="0">
              <a:effectLst/>
              <a:latin typeface="Times New Roman" panose="02020603050405020304" pitchFamily="18" charset="0"/>
              <a:ea typeface="Times New Roman" panose="02020603050405020304" pitchFamily="18" charset="0"/>
            </a:endParaRPr>
          </a:p>
        </p:txBody>
      </p:sp>
      <p:sp>
        <p:nvSpPr>
          <p:cNvPr id="4" name="Rectangle: Rounded Corners 3">
            <a:extLst>
              <a:ext uri="{FF2B5EF4-FFF2-40B4-BE49-F238E27FC236}">
                <a16:creationId xmlns:a16="http://schemas.microsoft.com/office/drawing/2014/main" id="{84BAE759-2417-4617-9CC3-DF5C9297AFF7}"/>
              </a:ext>
            </a:extLst>
          </p:cNvPr>
          <p:cNvSpPr/>
          <p:nvPr/>
        </p:nvSpPr>
        <p:spPr>
          <a:xfrm>
            <a:off x="1359076" y="537987"/>
            <a:ext cx="4267200" cy="1080948"/>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b="1" dirty="0">
                <a:latin typeface="Times New Roman" panose="02020603050405020304" pitchFamily="18" charset="0"/>
                <a:cs typeface="Times New Roman" panose="02020603050405020304" pitchFamily="18" charset="0"/>
              </a:rPr>
              <a:t>THÍ NGHIỆM</a:t>
            </a:r>
          </a:p>
        </p:txBody>
      </p:sp>
      <p:grpSp>
        <p:nvGrpSpPr>
          <p:cNvPr id="5" name="组合 127">
            <a:extLst>
              <a:ext uri="{FF2B5EF4-FFF2-40B4-BE49-F238E27FC236}">
                <a16:creationId xmlns:a16="http://schemas.microsoft.com/office/drawing/2014/main" id="{504B4531-E3E0-4C7C-845A-669DB2ADBA5A}"/>
              </a:ext>
            </a:extLst>
          </p:cNvPr>
          <p:cNvGrpSpPr/>
          <p:nvPr/>
        </p:nvGrpSpPr>
        <p:grpSpPr>
          <a:xfrm>
            <a:off x="247712" y="336467"/>
            <a:ext cx="1556194" cy="1556194"/>
            <a:chOff x="6839012" y="2446144"/>
            <a:chExt cx="1556194" cy="1556194"/>
          </a:xfrm>
        </p:grpSpPr>
        <p:grpSp>
          <p:nvGrpSpPr>
            <p:cNvPr id="6" name="组合 128">
              <a:extLst>
                <a:ext uri="{FF2B5EF4-FFF2-40B4-BE49-F238E27FC236}">
                  <a16:creationId xmlns:a16="http://schemas.microsoft.com/office/drawing/2014/main" id="{EAFA94D2-7B89-49D7-BA0E-C04BD75A4054}"/>
                </a:ext>
              </a:extLst>
            </p:cNvPr>
            <p:cNvGrpSpPr/>
            <p:nvPr/>
          </p:nvGrpSpPr>
          <p:grpSpPr>
            <a:xfrm>
              <a:off x="6839012" y="2446144"/>
              <a:ext cx="1556194" cy="1556194"/>
              <a:chOff x="3154508" y="1821271"/>
              <a:chExt cx="2785107" cy="2785102"/>
            </a:xfrm>
          </p:grpSpPr>
          <p:sp>
            <p:nvSpPr>
              <p:cNvPr id="8" name="Freeform 5">
                <a:extLst>
                  <a:ext uri="{FF2B5EF4-FFF2-40B4-BE49-F238E27FC236}">
                    <a16:creationId xmlns:a16="http://schemas.microsoft.com/office/drawing/2014/main" id="{2B74122A-28F5-4F04-B6B8-761D19C45974}"/>
                  </a:ext>
                </a:extLst>
              </p:cNvPr>
              <p:cNvSpPr>
                <a:spLocks/>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sz="1400">
                  <a:solidFill>
                    <a:prstClr val="black"/>
                  </a:solidFill>
                </a:endParaRPr>
              </a:p>
            </p:txBody>
          </p:sp>
          <p:sp>
            <p:nvSpPr>
              <p:cNvPr id="9" name="Freeform 5">
                <a:extLst>
                  <a:ext uri="{FF2B5EF4-FFF2-40B4-BE49-F238E27FC236}">
                    <a16:creationId xmlns:a16="http://schemas.microsoft.com/office/drawing/2014/main" id="{E9100040-E89B-4CD4-9BB2-2C9314D25B91}"/>
                  </a:ext>
                </a:extLst>
              </p:cNvPr>
              <p:cNvSpPr>
                <a:spLocks/>
              </p:cNvSpPr>
              <p:nvPr/>
            </p:nvSpPr>
            <p:spPr bwMode="auto">
              <a:xfrm rot="10800000">
                <a:off x="3447677" y="2114440"/>
                <a:ext cx="2198769" cy="2198765"/>
              </a:xfrm>
              <a:prstGeom prst="ellipse">
                <a:avLst/>
              </a:prstGeom>
              <a:solidFill>
                <a:schemeClr val="accent5">
                  <a:lumMod val="75000"/>
                </a:schemeClr>
              </a:solidFill>
              <a:ln w="25400">
                <a:solidFill>
                  <a:schemeClr val="accent1">
                    <a:lumMod val="75000"/>
                  </a:schemeClr>
                </a:solidFill>
              </a:ln>
              <a:effectLst>
                <a:outerShdw blurRad="254000" dist="114300" dir="2700000" algn="tl" rotWithShape="0">
                  <a:prstClr val="black">
                    <a:alpha val="25000"/>
                  </a:prstClr>
                </a:outerShdw>
              </a:effectLst>
            </p:spPr>
            <p:txBody>
              <a:bodyPr vert="horz" wrap="square" lIns="91440" tIns="45720" rIns="91440" bIns="45720" numCol="1" anchor="t" anchorCtr="0" compatLnSpc="1">
                <a:prstTxWarp prst="textNoShape">
                  <a:avLst/>
                </a:prstTxWarp>
              </a:bodyPr>
              <a:lstStyle/>
              <a:p>
                <a:endParaRPr lang="zh-CN" altLang="en-US" sz="1400" dirty="0">
                  <a:solidFill>
                    <a:prstClr val="black"/>
                  </a:solidFill>
                </a:endParaRPr>
              </a:p>
            </p:txBody>
          </p:sp>
        </p:grpSp>
        <p:sp>
          <p:nvSpPr>
            <p:cNvPr id="7" name="Freeform 18">
              <a:extLst>
                <a:ext uri="{FF2B5EF4-FFF2-40B4-BE49-F238E27FC236}">
                  <a16:creationId xmlns:a16="http://schemas.microsoft.com/office/drawing/2014/main" id="{B6833D01-AD57-4798-8CDB-127F9BB1D514}"/>
                </a:ext>
              </a:extLst>
            </p:cNvPr>
            <p:cNvSpPr>
              <a:spLocks noChangeAspect="1" noEditPoints="1"/>
            </p:cNvSpPr>
            <p:nvPr/>
          </p:nvSpPr>
          <p:spPr bwMode="auto">
            <a:xfrm>
              <a:off x="7356190" y="2831801"/>
              <a:ext cx="594186" cy="712675"/>
            </a:xfrm>
            <a:custGeom>
              <a:avLst/>
              <a:gdLst>
                <a:gd name="T0" fmla="*/ 456 w 456"/>
                <a:gd name="T1" fmla="*/ 528 h 548"/>
                <a:gd name="T2" fmla="*/ 436 w 456"/>
                <a:gd name="T3" fmla="*/ 548 h 548"/>
                <a:gd name="T4" fmla="*/ 84 w 456"/>
                <a:gd name="T5" fmla="*/ 548 h 548"/>
                <a:gd name="T6" fmla="*/ 0 w 456"/>
                <a:gd name="T7" fmla="*/ 464 h 548"/>
                <a:gd name="T8" fmla="*/ 84 w 456"/>
                <a:gd name="T9" fmla="*/ 380 h 548"/>
                <a:gd name="T10" fmla="*/ 436 w 456"/>
                <a:gd name="T11" fmla="*/ 380 h 548"/>
                <a:gd name="T12" fmla="*/ 456 w 456"/>
                <a:gd name="T13" fmla="*/ 399 h 548"/>
                <a:gd name="T14" fmla="*/ 436 w 456"/>
                <a:gd name="T15" fmla="*/ 419 h 548"/>
                <a:gd name="T16" fmla="*/ 90 w 456"/>
                <a:gd name="T17" fmla="*/ 419 h 548"/>
                <a:gd name="T18" fmla="*/ 45 w 456"/>
                <a:gd name="T19" fmla="*/ 464 h 548"/>
                <a:gd name="T20" fmla="*/ 90 w 456"/>
                <a:gd name="T21" fmla="*/ 509 h 548"/>
                <a:gd name="T22" fmla="*/ 436 w 456"/>
                <a:gd name="T23" fmla="*/ 509 h 548"/>
                <a:gd name="T24" fmla="*/ 456 w 456"/>
                <a:gd name="T25" fmla="*/ 528 h 548"/>
                <a:gd name="T26" fmla="*/ 235 w 456"/>
                <a:gd name="T27" fmla="*/ 78 h 548"/>
                <a:gd name="T28" fmla="*/ 309 w 456"/>
                <a:gd name="T29" fmla="*/ 6 h 548"/>
                <a:gd name="T30" fmla="*/ 309 w 456"/>
                <a:gd name="T31" fmla="*/ 0 h 548"/>
                <a:gd name="T32" fmla="*/ 303 w 456"/>
                <a:gd name="T33" fmla="*/ 0 h 548"/>
                <a:gd name="T34" fmla="*/ 228 w 456"/>
                <a:gd name="T35" fmla="*/ 72 h 548"/>
                <a:gd name="T36" fmla="*/ 229 w 456"/>
                <a:gd name="T37" fmla="*/ 77 h 548"/>
                <a:gd name="T38" fmla="*/ 235 w 456"/>
                <a:gd name="T39" fmla="*/ 78 h 548"/>
                <a:gd name="T40" fmla="*/ 372 w 456"/>
                <a:gd name="T41" fmla="*/ 137 h 548"/>
                <a:gd name="T42" fmla="*/ 295 w 456"/>
                <a:gd name="T43" fmla="*/ 85 h 548"/>
                <a:gd name="T44" fmla="*/ 232 w 456"/>
                <a:gd name="T45" fmla="*/ 98 h 548"/>
                <a:gd name="T46" fmla="*/ 170 w 456"/>
                <a:gd name="T47" fmla="*/ 85 h 548"/>
                <a:gd name="T48" fmla="*/ 93 w 456"/>
                <a:gd name="T49" fmla="*/ 137 h 548"/>
                <a:gd name="T50" fmla="*/ 175 w 456"/>
                <a:gd name="T51" fmla="*/ 341 h 548"/>
                <a:gd name="T52" fmla="*/ 232 w 456"/>
                <a:gd name="T53" fmla="*/ 328 h 548"/>
                <a:gd name="T54" fmla="*/ 290 w 456"/>
                <a:gd name="T55" fmla="*/ 341 h 548"/>
                <a:gd name="T56" fmla="*/ 372 w 456"/>
                <a:gd name="T57" fmla="*/ 137 h 548"/>
                <a:gd name="T58" fmla="*/ 172 w 456"/>
                <a:gd name="T59" fmla="*/ 126 h 548"/>
                <a:gd name="T60" fmla="*/ 168 w 456"/>
                <a:gd name="T61" fmla="*/ 126 h 548"/>
                <a:gd name="T62" fmla="*/ 128 w 456"/>
                <a:gd name="T63" fmla="*/ 161 h 548"/>
                <a:gd name="T64" fmla="*/ 119 w 456"/>
                <a:gd name="T65" fmla="*/ 169 h 548"/>
                <a:gd name="T66" fmla="*/ 118 w 456"/>
                <a:gd name="T67" fmla="*/ 169 h 548"/>
                <a:gd name="T68" fmla="*/ 116 w 456"/>
                <a:gd name="T69" fmla="*/ 168 h 548"/>
                <a:gd name="T70" fmla="*/ 109 w 456"/>
                <a:gd name="T71" fmla="*/ 157 h 548"/>
                <a:gd name="T72" fmla="*/ 168 w 456"/>
                <a:gd name="T73" fmla="*/ 106 h 548"/>
                <a:gd name="T74" fmla="*/ 173 w 456"/>
                <a:gd name="T75" fmla="*/ 106 h 548"/>
                <a:gd name="T76" fmla="*/ 181 w 456"/>
                <a:gd name="T77" fmla="*/ 117 h 548"/>
                <a:gd name="T78" fmla="*/ 172 w 456"/>
                <a:gd name="T79" fmla="*/ 126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6" h="548">
                  <a:moveTo>
                    <a:pt x="456" y="528"/>
                  </a:moveTo>
                  <a:cubicBezTo>
                    <a:pt x="456" y="539"/>
                    <a:pt x="447" y="548"/>
                    <a:pt x="436" y="548"/>
                  </a:cubicBezTo>
                  <a:cubicBezTo>
                    <a:pt x="84" y="548"/>
                    <a:pt x="84" y="548"/>
                    <a:pt x="84" y="548"/>
                  </a:cubicBezTo>
                  <a:cubicBezTo>
                    <a:pt x="38" y="548"/>
                    <a:pt x="0" y="510"/>
                    <a:pt x="0" y="464"/>
                  </a:cubicBezTo>
                  <a:cubicBezTo>
                    <a:pt x="0" y="417"/>
                    <a:pt x="38" y="380"/>
                    <a:pt x="84" y="380"/>
                  </a:cubicBezTo>
                  <a:cubicBezTo>
                    <a:pt x="436" y="380"/>
                    <a:pt x="436" y="380"/>
                    <a:pt x="436" y="380"/>
                  </a:cubicBezTo>
                  <a:cubicBezTo>
                    <a:pt x="447" y="380"/>
                    <a:pt x="456" y="389"/>
                    <a:pt x="456" y="399"/>
                  </a:cubicBezTo>
                  <a:cubicBezTo>
                    <a:pt x="456" y="410"/>
                    <a:pt x="447" y="419"/>
                    <a:pt x="436" y="419"/>
                  </a:cubicBezTo>
                  <a:cubicBezTo>
                    <a:pt x="90" y="419"/>
                    <a:pt x="90" y="419"/>
                    <a:pt x="90" y="419"/>
                  </a:cubicBezTo>
                  <a:cubicBezTo>
                    <a:pt x="65" y="419"/>
                    <a:pt x="45" y="439"/>
                    <a:pt x="45" y="464"/>
                  </a:cubicBezTo>
                  <a:cubicBezTo>
                    <a:pt x="45" y="488"/>
                    <a:pt x="65" y="509"/>
                    <a:pt x="90" y="509"/>
                  </a:cubicBezTo>
                  <a:cubicBezTo>
                    <a:pt x="436" y="509"/>
                    <a:pt x="436" y="509"/>
                    <a:pt x="436" y="509"/>
                  </a:cubicBezTo>
                  <a:cubicBezTo>
                    <a:pt x="447" y="509"/>
                    <a:pt x="456" y="518"/>
                    <a:pt x="456" y="528"/>
                  </a:cubicBezTo>
                  <a:close/>
                  <a:moveTo>
                    <a:pt x="235" y="78"/>
                  </a:moveTo>
                  <a:cubicBezTo>
                    <a:pt x="276" y="78"/>
                    <a:pt x="309" y="45"/>
                    <a:pt x="309" y="6"/>
                  </a:cubicBezTo>
                  <a:cubicBezTo>
                    <a:pt x="309" y="4"/>
                    <a:pt x="309" y="2"/>
                    <a:pt x="309" y="0"/>
                  </a:cubicBezTo>
                  <a:cubicBezTo>
                    <a:pt x="307" y="0"/>
                    <a:pt x="305" y="0"/>
                    <a:pt x="303" y="0"/>
                  </a:cubicBezTo>
                  <a:cubicBezTo>
                    <a:pt x="262" y="0"/>
                    <a:pt x="228" y="32"/>
                    <a:pt x="228" y="72"/>
                  </a:cubicBezTo>
                  <a:cubicBezTo>
                    <a:pt x="228" y="74"/>
                    <a:pt x="228" y="76"/>
                    <a:pt x="229" y="77"/>
                  </a:cubicBezTo>
                  <a:cubicBezTo>
                    <a:pt x="231" y="78"/>
                    <a:pt x="233" y="78"/>
                    <a:pt x="235" y="78"/>
                  </a:cubicBezTo>
                  <a:close/>
                  <a:moveTo>
                    <a:pt x="372" y="137"/>
                  </a:moveTo>
                  <a:cubicBezTo>
                    <a:pt x="357" y="102"/>
                    <a:pt x="321" y="85"/>
                    <a:pt x="295" y="85"/>
                  </a:cubicBezTo>
                  <a:cubicBezTo>
                    <a:pt x="263" y="85"/>
                    <a:pt x="257" y="98"/>
                    <a:pt x="232" y="98"/>
                  </a:cubicBezTo>
                  <a:cubicBezTo>
                    <a:pt x="208" y="98"/>
                    <a:pt x="202" y="85"/>
                    <a:pt x="170" y="85"/>
                  </a:cubicBezTo>
                  <a:cubicBezTo>
                    <a:pt x="143" y="85"/>
                    <a:pt x="108" y="102"/>
                    <a:pt x="93" y="137"/>
                  </a:cubicBezTo>
                  <a:cubicBezTo>
                    <a:pt x="62" y="207"/>
                    <a:pt x="114" y="341"/>
                    <a:pt x="175" y="341"/>
                  </a:cubicBezTo>
                  <a:cubicBezTo>
                    <a:pt x="199" y="341"/>
                    <a:pt x="210" y="328"/>
                    <a:pt x="232" y="328"/>
                  </a:cubicBezTo>
                  <a:cubicBezTo>
                    <a:pt x="255" y="328"/>
                    <a:pt x="265" y="341"/>
                    <a:pt x="290" y="341"/>
                  </a:cubicBezTo>
                  <a:cubicBezTo>
                    <a:pt x="351" y="341"/>
                    <a:pt x="403" y="207"/>
                    <a:pt x="372" y="137"/>
                  </a:cubicBezTo>
                  <a:close/>
                  <a:moveTo>
                    <a:pt x="172" y="126"/>
                  </a:moveTo>
                  <a:cubicBezTo>
                    <a:pt x="170" y="126"/>
                    <a:pt x="169" y="126"/>
                    <a:pt x="168" y="126"/>
                  </a:cubicBezTo>
                  <a:cubicBezTo>
                    <a:pt x="154" y="126"/>
                    <a:pt x="132" y="138"/>
                    <a:pt x="128" y="161"/>
                  </a:cubicBezTo>
                  <a:cubicBezTo>
                    <a:pt x="127" y="165"/>
                    <a:pt x="123" y="169"/>
                    <a:pt x="119" y="169"/>
                  </a:cubicBezTo>
                  <a:cubicBezTo>
                    <a:pt x="118" y="169"/>
                    <a:pt x="118" y="169"/>
                    <a:pt x="118" y="169"/>
                  </a:cubicBezTo>
                  <a:cubicBezTo>
                    <a:pt x="118" y="169"/>
                    <a:pt x="117" y="169"/>
                    <a:pt x="116" y="168"/>
                  </a:cubicBezTo>
                  <a:cubicBezTo>
                    <a:pt x="111" y="167"/>
                    <a:pt x="108" y="162"/>
                    <a:pt x="109" y="157"/>
                  </a:cubicBezTo>
                  <a:cubicBezTo>
                    <a:pt x="115" y="125"/>
                    <a:pt x="144" y="106"/>
                    <a:pt x="168" y="106"/>
                  </a:cubicBezTo>
                  <a:cubicBezTo>
                    <a:pt x="170" y="106"/>
                    <a:pt x="171" y="106"/>
                    <a:pt x="173" y="106"/>
                  </a:cubicBezTo>
                  <a:cubicBezTo>
                    <a:pt x="178" y="107"/>
                    <a:pt x="182" y="112"/>
                    <a:pt x="181" y="117"/>
                  </a:cubicBezTo>
                  <a:cubicBezTo>
                    <a:pt x="181" y="122"/>
                    <a:pt x="177" y="126"/>
                    <a:pt x="172" y="1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dirty="0">
                <a:solidFill>
                  <a:schemeClr val="bg1"/>
                </a:solidFill>
                <a:latin typeface="微软雅黑 Light" panose="020B0502040204020203" pitchFamily="34" charset="-122"/>
                <a:ea typeface="微软雅黑 Light" panose="020B0502040204020203" pitchFamily="34" charset="-122"/>
              </a:endParaRPr>
            </a:p>
          </p:txBody>
        </p:sp>
      </p:grpSp>
      <p:pic>
        <p:nvPicPr>
          <p:cNvPr id="11" name="Picture 10">
            <a:extLst>
              <a:ext uri="{FF2B5EF4-FFF2-40B4-BE49-F238E27FC236}">
                <a16:creationId xmlns:a16="http://schemas.microsoft.com/office/drawing/2014/main" id="{C7C71C71-C20D-492E-93FE-B54EE81FA6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8637" y="1028013"/>
            <a:ext cx="4348473" cy="4982625"/>
          </a:xfrm>
          <a:prstGeom prst="rect">
            <a:avLst/>
          </a:prstGeom>
        </p:spPr>
      </p:pic>
    </p:spTree>
    <p:extLst>
      <p:ext uri="{BB962C8B-B14F-4D97-AF65-F5344CB8AC3E}">
        <p14:creationId xmlns:p14="http://schemas.microsoft.com/office/powerpoint/2010/main" val="316509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nodeType="clickEffect">
                                  <p:stCondLst>
                                    <p:cond delay="0"/>
                                  </p:stCondLst>
                                  <p:iterate type="lt">
                                    <p:tmPct val="4000"/>
                                  </p:iterate>
                                  <p:childTnLst>
                                    <p:set>
                                      <p:cBhvr override="childStyle">
                                        <p:cTn id="16" dur="500" fill="hold"/>
                                        <p:tgtEl>
                                          <p:spTgt spid="3">
                                            <p:txEl>
                                              <p:pRg st="2" end="2"/>
                                            </p:txEl>
                                          </p:spTgt>
                                        </p:tgtEl>
                                        <p:attrNameLst>
                                          <p:attrName>style.color</p:attrName>
                                        </p:attrNameLst>
                                      </p:cBhvr>
                                      <p:to>
                                        <p:clrVal>
                                          <a:srgbClr val="FF0000"/>
                                        </p:clrVal>
                                      </p:to>
                                    </p:set>
                                    <p:set>
                                      <p:cBhvr>
                                        <p:cTn id="17" dur="500" fill="hold"/>
                                        <p:tgtEl>
                                          <p:spTgt spid="3">
                                            <p:txEl>
                                              <p:pRg st="2" end="2"/>
                                            </p:txEl>
                                          </p:spTgt>
                                        </p:tgtEl>
                                        <p:attrNameLst>
                                          <p:attrName>fillcolor</p:attrName>
                                        </p:attrNameLst>
                                      </p:cBhvr>
                                      <p:to>
                                        <p:clrVal>
                                          <a:srgbClr val="FF0000"/>
                                        </p:clrVal>
                                      </p:to>
                                    </p:set>
                                    <p:set>
                                      <p:cBhvr>
                                        <p:cTn id="18" dur="500" fill="hold"/>
                                        <p:tgtEl>
                                          <p:spTgt spid="3">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60DEBD0-B4E1-48B3-8B50-2D7FD799F196}"/>
              </a:ext>
            </a:extLst>
          </p:cNvPr>
          <p:cNvSpPr/>
          <p:nvPr/>
        </p:nvSpPr>
        <p:spPr>
          <a:xfrm>
            <a:off x="1359076" y="537987"/>
            <a:ext cx="4267200" cy="1080948"/>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b="1" dirty="0">
                <a:latin typeface="Times New Roman" panose="02020603050405020304" pitchFamily="18" charset="0"/>
                <a:cs typeface="Times New Roman" panose="02020603050405020304" pitchFamily="18" charset="0"/>
              </a:rPr>
              <a:t>THÍ NGHIỆM</a:t>
            </a:r>
          </a:p>
        </p:txBody>
      </p:sp>
      <p:grpSp>
        <p:nvGrpSpPr>
          <p:cNvPr id="3" name="组合 127">
            <a:extLst>
              <a:ext uri="{FF2B5EF4-FFF2-40B4-BE49-F238E27FC236}">
                <a16:creationId xmlns:a16="http://schemas.microsoft.com/office/drawing/2014/main" id="{E63F8C7E-BC86-4FC0-8F9B-52BFE4BDFF21}"/>
              </a:ext>
            </a:extLst>
          </p:cNvPr>
          <p:cNvGrpSpPr/>
          <p:nvPr/>
        </p:nvGrpSpPr>
        <p:grpSpPr>
          <a:xfrm>
            <a:off x="247712" y="336467"/>
            <a:ext cx="1556194" cy="1556194"/>
            <a:chOff x="6839012" y="2446144"/>
            <a:chExt cx="1556194" cy="1556194"/>
          </a:xfrm>
        </p:grpSpPr>
        <p:grpSp>
          <p:nvGrpSpPr>
            <p:cNvPr id="4" name="组合 128">
              <a:extLst>
                <a:ext uri="{FF2B5EF4-FFF2-40B4-BE49-F238E27FC236}">
                  <a16:creationId xmlns:a16="http://schemas.microsoft.com/office/drawing/2014/main" id="{DDF22819-D342-46E6-A5F4-17A40AE5EE4A}"/>
                </a:ext>
              </a:extLst>
            </p:cNvPr>
            <p:cNvGrpSpPr/>
            <p:nvPr/>
          </p:nvGrpSpPr>
          <p:grpSpPr>
            <a:xfrm>
              <a:off x="6839012" y="2446144"/>
              <a:ext cx="1556194" cy="1556194"/>
              <a:chOff x="3154508" y="1821271"/>
              <a:chExt cx="2785107" cy="2785102"/>
            </a:xfrm>
          </p:grpSpPr>
          <p:sp>
            <p:nvSpPr>
              <p:cNvPr id="6" name="Freeform 5">
                <a:extLst>
                  <a:ext uri="{FF2B5EF4-FFF2-40B4-BE49-F238E27FC236}">
                    <a16:creationId xmlns:a16="http://schemas.microsoft.com/office/drawing/2014/main" id="{F8122352-4B8C-4A8D-842E-EE4985D34C97}"/>
                  </a:ext>
                </a:extLst>
              </p:cNvPr>
              <p:cNvSpPr>
                <a:spLocks/>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sz="1400">
                  <a:solidFill>
                    <a:prstClr val="black"/>
                  </a:solidFill>
                </a:endParaRPr>
              </a:p>
            </p:txBody>
          </p:sp>
          <p:sp>
            <p:nvSpPr>
              <p:cNvPr id="7" name="Freeform 5">
                <a:extLst>
                  <a:ext uri="{FF2B5EF4-FFF2-40B4-BE49-F238E27FC236}">
                    <a16:creationId xmlns:a16="http://schemas.microsoft.com/office/drawing/2014/main" id="{7072AACD-FF3F-4F73-AA62-CEDB6239E394}"/>
                  </a:ext>
                </a:extLst>
              </p:cNvPr>
              <p:cNvSpPr>
                <a:spLocks/>
              </p:cNvSpPr>
              <p:nvPr/>
            </p:nvSpPr>
            <p:spPr bwMode="auto">
              <a:xfrm rot="10800000">
                <a:off x="3447677" y="2114440"/>
                <a:ext cx="2198769" cy="2198765"/>
              </a:xfrm>
              <a:prstGeom prst="ellipse">
                <a:avLst/>
              </a:prstGeom>
              <a:solidFill>
                <a:schemeClr val="accent5">
                  <a:lumMod val="75000"/>
                </a:schemeClr>
              </a:solidFill>
              <a:ln w="25400">
                <a:solidFill>
                  <a:schemeClr val="accent1">
                    <a:lumMod val="75000"/>
                  </a:schemeClr>
                </a:solidFill>
              </a:ln>
              <a:effectLst>
                <a:outerShdw blurRad="254000" dist="114300" dir="2700000" algn="tl" rotWithShape="0">
                  <a:prstClr val="black">
                    <a:alpha val="25000"/>
                  </a:prstClr>
                </a:outerShdw>
              </a:effectLst>
            </p:spPr>
            <p:txBody>
              <a:bodyPr vert="horz" wrap="square" lIns="91440" tIns="45720" rIns="91440" bIns="45720" numCol="1" anchor="t" anchorCtr="0" compatLnSpc="1">
                <a:prstTxWarp prst="textNoShape">
                  <a:avLst/>
                </a:prstTxWarp>
              </a:bodyPr>
              <a:lstStyle/>
              <a:p>
                <a:endParaRPr lang="zh-CN" altLang="en-US" sz="1400" dirty="0">
                  <a:solidFill>
                    <a:prstClr val="black"/>
                  </a:solidFill>
                </a:endParaRPr>
              </a:p>
            </p:txBody>
          </p:sp>
        </p:grpSp>
        <p:sp>
          <p:nvSpPr>
            <p:cNvPr id="5" name="Freeform 18">
              <a:extLst>
                <a:ext uri="{FF2B5EF4-FFF2-40B4-BE49-F238E27FC236}">
                  <a16:creationId xmlns:a16="http://schemas.microsoft.com/office/drawing/2014/main" id="{749EF34F-FB67-4912-BB3F-801185DA3C11}"/>
                </a:ext>
              </a:extLst>
            </p:cNvPr>
            <p:cNvSpPr>
              <a:spLocks noChangeAspect="1" noEditPoints="1"/>
            </p:cNvSpPr>
            <p:nvPr/>
          </p:nvSpPr>
          <p:spPr bwMode="auto">
            <a:xfrm>
              <a:off x="7356190" y="2831801"/>
              <a:ext cx="594186" cy="712675"/>
            </a:xfrm>
            <a:custGeom>
              <a:avLst/>
              <a:gdLst>
                <a:gd name="T0" fmla="*/ 456 w 456"/>
                <a:gd name="T1" fmla="*/ 528 h 548"/>
                <a:gd name="T2" fmla="*/ 436 w 456"/>
                <a:gd name="T3" fmla="*/ 548 h 548"/>
                <a:gd name="T4" fmla="*/ 84 w 456"/>
                <a:gd name="T5" fmla="*/ 548 h 548"/>
                <a:gd name="T6" fmla="*/ 0 w 456"/>
                <a:gd name="T7" fmla="*/ 464 h 548"/>
                <a:gd name="T8" fmla="*/ 84 w 456"/>
                <a:gd name="T9" fmla="*/ 380 h 548"/>
                <a:gd name="T10" fmla="*/ 436 w 456"/>
                <a:gd name="T11" fmla="*/ 380 h 548"/>
                <a:gd name="T12" fmla="*/ 456 w 456"/>
                <a:gd name="T13" fmla="*/ 399 h 548"/>
                <a:gd name="T14" fmla="*/ 436 w 456"/>
                <a:gd name="T15" fmla="*/ 419 h 548"/>
                <a:gd name="T16" fmla="*/ 90 w 456"/>
                <a:gd name="T17" fmla="*/ 419 h 548"/>
                <a:gd name="T18" fmla="*/ 45 w 456"/>
                <a:gd name="T19" fmla="*/ 464 h 548"/>
                <a:gd name="T20" fmla="*/ 90 w 456"/>
                <a:gd name="T21" fmla="*/ 509 h 548"/>
                <a:gd name="T22" fmla="*/ 436 w 456"/>
                <a:gd name="T23" fmla="*/ 509 h 548"/>
                <a:gd name="T24" fmla="*/ 456 w 456"/>
                <a:gd name="T25" fmla="*/ 528 h 548"/>
                <a:gd name="T26" fmla="*/ 235 w 456"/>
                <a:gd name="T27" fmla="*/ 78 h 548"/>
                <a:gd name="T28" fmla="*/ 309 w 456"/>
                <a:gd name="T29" fmla="*/ 6 h 548"/>
                <a:gd name="T30" fmla="*/ 309 w 456"/>
                <a:gd name="T31" fmla="*/ 0 h 548"/>
                <a:gd name="T32" fmla="*/ 303 w 456"/>
                <a:gd name="T33" fmla="*/ 0 h 548"/>
                <a:gd name="T34" fmla="*/ 228 w 456"/>
                <a:gd name="T35" fmla="*/ 72 h 548"/>
                <a:gd name="T36" fmla="*/ 229 w 456"/>
                <a:gd name="T37" fmla="*/ 77 h 548"/>
                <a:gd name="T38" fmla="*/ 235 w 456"/>
                <a:gd name="T39" fmla="*/ 78 h 548"/>
                <a:gd name="T40" fmla="*/ 372 w 456"/>
                <a:gd name="T41" fmla="*/ 137 h 548"/>
                <a:gd name="T42" fmla="*/ 295 w 456"/>
                <a:gd name="T43" fmla="*/ 85 h 548"/>
                <a:gd name="T44" fmla="*/ 232 w 456"/>
                <a:gd name="T45" fmla="*/ 98 h 548"/>
                <a:gd name="T46" fmla="*/ 170 w 456"/>
                <a:gd name="T47" fmla="*/ 85 h 548"/>
                <a:gd name="T48" fmla="*/ 93 w 456"/>
                <a:gd name="T49" fmla="*/ 137 h 548"/>
                <a:gd name="T50" fmla="*/ 175 w 456"/>
                <a:gd name="T51" fmla="*/ 341 h 548"/>
                <a:gd name="T52" fmla="*/ 232 w 456"/>
                <a:gd name="T53" fmla="*/ 328 h 548"/>
                <a:gd name="T54" fmla="*/ 290 w 456"/>
                <a:gd name="T55" fmla="*/ 341 h 548"/>
                <a:gd name="T56" fmla="*/ 372 w 456"/>
                <a:gd name="T57" fmla="*/ 137 h 548"/>
                <a:gd name="T58" fmla="*/ 172 w 456"/>
                <a:gd name="T59" fmla="*/ 126 h 548"/>
                <a:gd name="T60" fmla="*/ 168 w 456"/>
                <a:gd name="T61" fmla="*/ 126 h 548"/>
                <a:gd name="T62" fmla="*/ 128 w 456"/>
                <a:gd name="T63" fmla="*/ 161 h 548"/>
                <a:gd name="T64" fmla="*/ 119 w 456"/>
                <a:gd name="T65" fmla="*/ 169 h 548"/>
                <a:gd name="T66" fmla="*/ 118 w 456"/>
                <a:gd name="T67" fmla="*/ 169 h 548"/>
                <a:gd name="T68" fmla="*/ 116 w 456"/>
                <a:gd name="T69" fmla="*/ 168 h 548"/>
                <a:gd name="T70" fmla="*/ 109 w 456"/>
                <a:gd name="T71" fmla="*/ 157 h 548"/>
                <a:gd name="T72" fmla="*/ 168 w 456"/>
                <a:gd name="T73" fmla="*/ 106 h 548"/>
                <a:gd name="T74" fmla="*/ 173 w 456"/>
                <a:gd name="T75" fmla="*/ 106 h 548"/>
                <a:gd name="T76" fmla="*/ 181 w 456"/>
                <a:gd name="T77" fmla="*/ 117 h 548"/>
                <a:gd name="T78" fmla="*/ 172 w 456"/>
                <a:gd name="T79" fmla="*/ 126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6" h="548">
                  <a:moveTo>
                    <a:pt x="456" y="528"/>
                  </a:moveTo>
                  <a:cubicBezTo>
                    <a:pt x="456" y="539"/>
                    <a:pt x="447" y="548"/>
                    <a:pt x="436" y="548"/>
                  </a:cubicBezTo>
                  <a:cubicBezTo>
                    <a:pt x="84" y="548"/>
                    <a:pt x="84" y="548"/>
                    <a:pt x="84" y="548"/>
                  </a:cubicBezTo>
                  <a:cubicBezTo>
                    <a:pt x="38" y="548"/>
                    <a:pt x="0" y="510"/>
                    <a:pt x="0" y="464"/>
                  </a:cubicBezTo>
                  <a:cubicBezTo>
                    <a:pt x="0" y="417"/>
                    <a:pt x="38" y="380"/>
                    <a:pt x="84" y="380"/>
                  </a:cubicBezTo>
                  <a:cubicBezTo>
                    <a:pt x="436" y="380"/>
                    <a:pt x="436" y="380"/>
                    <a:pt x="436" y="380"/>
                  </a:cubicBezTo>
                  <a:cubicBezTo>
                    <a:pt x="447" y="380"/>
                    <a:pt x="456" y="389"/>
                    <a:pt x="456" y="399"/>
                  </a:cubicBezTo>
                  <a:cubicBezTo>
                    <a:pt x="456" y="410"/>
                    <a:pt x="447" y="419"/>
                    <a:pt x="436" y="419"/>
                  </a:cubicBezTo>
                  <a:cubicBezTo>
                    <a:pt x="90" y="419"/>
                    <a:pt x="90" y="419"/>
                    <a:pt x="90" y="419"/>
                  </a:cubicBezTo>
                  <a:cubicBezTo>
                    <a:pt x="65" y="419"/>
                    <a:pt x="45" y="439"/>
                    <a:pt x="45" y="464"/>
                  </a:cubicBezTo>
                  <a:cubicBezTo>
                    <a:pt x="45" y="488"/>
                    <a:pt x="65" y="509"/>
                    <a:pt x="90" y="509"/>
                  </a:cubicBezTo>
                  <a:cubicBezTo>
                    <a:pt x="436" y="509"/>
                    <a:pt x="436" y="509"/>
                    <a:pt x="436" y="509"/>
                  </a:cubicBezTo>
                  <a:cubicBezTo>
                    <a:pt x="447" y="509"/>
                    <a:pt x="456" y="518"/>
                    <a:pt x="456" y="528"/>
                  </a:cubicBezTo>
                  <a:close/>
                  <a:moveTo>
                    <a:pt x="235" y="78"/>
                  </a:moveTo>
                  <a:cubicBezTo>
                    <a:pt x="276" y="78"/>
                    <a:pt x="309" y="45"/>
                    <a:pt x="309" y="6"/>
                  </a:cubicBezTo>
                  <a:cubicBezTo>
                    <a:pt x="309" y="4"/>
                    <a:pt x="309" y="2"/>
                    <a:pt x="309" y="0"/>
                  </a:cubicBezTo>
                  <a:cubicBezTo>
                    <a:pt x="307" y="0"/>
                    <a:pt x="305" y="0"/>
                    <a:pt x="303" y="0"/>
                  </a:cubicBezTo>
                  <a:cubicBezTo>
                    <a:pt x="262" y="0"/>
                    <a:pt x="228" y="32"/>
                    <a:pt x="228" y="72"/>
                  </a:cubicBezTo>
                  <a:cubicBezTo>
                    <a:pt x="228" y="74"/>
                    <a:pt x="228" y="76"/>
                    <a:pt x="229" y="77"/>
                  </a:cubicBezTo>
                  <a:cubicBezTo>
                    <a:pt x="231" y="78"/>
                    <a:pt x="233" y="78"/>
                    <a:pt x="235" y="78"/>
                  </a:cubicBezTo>
                  <a:close/>
                  <a:moveTo>
                    <a:pt x="372" y="137"/>
                  </a:moveTo>
                  <a:cubicBezTo>
                    <a:pt x="357" y="102"/>
                    <a:pt x="321" y="85"/>
                    <a:pt x="295" y="85"/>
                  </a:cubicBezTo>
                  <a:cubicBezTo>
                    <a:pt x="263" y="85"/>
                    <a:pt x="257" y="98"/>
                    <a:pt x="232" y="98"/>
                  </a:cubicBezTo>
                  <a:cubicBezTo>
                    <a:pt x="208" y="98"/>
                    <a:pt x="202" y="85"/>
                    <a:pt x="170" y="85"/>
                  </a:cubicBezTo>
                  <a:cubicBezTo>
                    <a:pt x="143" y="85"/>
                    <a:pt x="108" y="102"/>
                    <a:pt x="93" y="137"/>
                  </a:cubicBezTo>
                  <a:cubicBezTo>
                    <a:pt x="62" y="207"/>
                    <a:pt x="114" y="341"/>
                    <a:pt x="175" y="341"/>
                  </a:cubicBezTo>
                  <a:cubicBezTo>
                    <a:pt x="199" y="341"/>
                    <a:pt x="210" y="328"/>
                    <a:pt x="232" y="328"/>
                  </a:cubicBezTo>
                  <a:cubicBezTo>
                    <a:pt x="255" y="328"/>
                    <a:pt x="265" y="341"/>
                    <a:pt x="290" y="341"/>
                  </a:cubicBezTo>
                  <a:cubicBezTo>
                    <a:pt x="351" y="341"/>
                    <a:pt x="403" y="207"/>
                    <a:pt x="372" y="137"/>
                  </a:cubicBezTo>
                  <a:close/>
                  <a:moveTo>
                    <a:pt x="172" y="126"/>
                  </a:moveTo>
                  <a:cubicBezTo>
                    <a:pt x="170" y="126"/>
                    <a:pt x="169" y="126"/>
                    <a:pt x="168" y="126"/>
                  </a:cubicBezTo>
                  <a:cubicBezTo>
                    <a:pt x="154" y="126"/>
                    <a:pt x="132" y="138"/>
                    <a:pt x="128" y="161"/>
                  </a:cubicBezTo>
                  <a:cubicBezTo>
                    <a:pt x="127" y="165"/>
                    <a:pt x="123" y="169"/>
                    <a:pt x="119" y="169"/>
                  </a:cubicBezTo>
                  <a:cubicBezTo>
                    <a:pt x="118" y="169"/>
                    <a:pt x="118" y="169"/>
                    <a:pt x="118" y="169"/>
                  </a:cubicBezTo>
                  <a:cubicBezTo>
                    <a:pt x="118" y="169"/>
                    <a:pt x="117" y="169"/>
                    <a:pt x="116" y="168"/>
                  </a:cubicBezTo>
                  <a:cubicBezTo>
                    <a:pt x="111" y="167"/>
                    <a:pt x="108" y="162"/>
                    <a:pt x="109" y="157"/>
                  </a:cubicBezTo>
                  <a:cubicBezTo>
                    <a:pt x="115" y="125"/>
                    <a:pt x="144" y="106"/>
                    <a:pt x="168" y="106"/>
                  </a:cubicBezTo>
                  <a:cubicBezTo>
                    <a:pt x="170" y="106"/>
                    <a:pt x="171" y="106"/>
                    <a:pt x="173" y="106"/>
                  </a:cubicBezTo>
                  <a:cubicBezTo>
                    <a:pt x="178" y="107"/>
                    <a:pt x="182" y="112"/>
                    <a:pt x="181" y="117"/>
                  </a:cubicBezTo>
                  <a:cubicBezTo>
                    <a:pt x="181" y="122"/>
                    <a:pt x="177" y="126"/>
                    <a:pt x="172" y="1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dirty="0">
                <a:solidFill>
                  <a:schemeClr val="bg1"/>
                </a:solidFill>
                <a:latin typeface="微软雅黑 Light" panose="020B0502040204020203" pitchFamily="34" charset="-122"/>
                <a:ea typeface="微软雅黑 Light" panose="020B0502040204020203" pitchFamily="34" charset="-122"/>
              </a:endParaRPr>
            </a:p>
          </p:txBody>
        </p:sp>
      </p:grpSp>
      <p:sp>
        <p:nvSpPr>
          <p:cNvPr id="9" name="TextBox 8">
            <a:extLst>
              <a:ext uri="{FF2B5EF4-FFF2-40B4-BE49-F238E27FC236}">
                <a16:creationId xmlns:a16="http://schemas.microsoft.com/office/drawing/2014/main" id="{4D5DBC65-4568-4B2C-A8DA-FDD8CA003DCF}"/>
              </a:ext>
            </a:extLst>
          </p:cNvPr>
          <p:cNvSpPr txBox="1"/>
          <p:nvPr/>
        </p:nvSpPr>
        <p:spPr>
          <a:xfrm>
            <a:off x="1004269" y="2524595"/>
            <a:ext cx="4976813" cy="2958502"/>
          </a:xfrm>
          <a:prstGeom prst="rect">
            <a:avLst/>
          </a:prstGeom>
          <a:noFill/>
        </p:spPr>
        <p:txBody>
          <a:bodyPr wrap="square">
            <a:spAutoFit/>
          </a:bodyPr>
          <a:lstStyle/>
          <a:p>
            <a:pPr marL="0" marR="0" algn="just">
              <a:lnSpc>
                <a:spcPct val="150000"/>
              </a:lnSpc>
              <a:spcBef>
                <a:spcPts val="0"/>
              </a:spcBef>
              <a:spcAft>
                <a:spcPts val="0"/>
              </a:spcAft>
            </a:pPr>
            <a:r>
              <a:rPr lang="nl-NL" sz="3200" b="1" dirty="0">
                <a:effectLst/>
                <a:latin typeface="Times New Roman" panose="02020603050405020304" pitchFamily="18" charset="0"/>
                <a:ea typeface="Times New Roman" panose="02020603050405020304" pitchFamily="18" charset="0"/>
              </a:rPr>
              <a:t>2. Thí nghiệm có xảy ra phản ứng hóa học không?</a:t>
            </a:r>
            <a:endParaRPr lang="en-US" sz="3200" b="1" dirty="0">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nl-NL" sz="3200" dirty="0">
                <a:effectLst/>
                <a:latin typeface="Times New Roman" panose="02020603050405020304" pitchFamily="18" charset="0"/>
                <a:ea typeface="Times New Roman" panose="02020603050405020304" pitchFamily="18" charset="0"/>
              </a:rPr>
              <a:t>	Có                   </a:t>
            </a:r>
          </a:p>
          <a:p>
            <a:pPr marL="0" marR="0" algn="just">
              <a:lnSpc>
                <a:spcPct val="150000"/>
              </a:lnSpc>
              <a:spcBef>
                <a:spcPts val="0"/>
              </a:spcBef>
              <a:spcAft>
                <a:spcPts val="0"/>
              </a:spcAft>
            </a:pPr>
            <a:r>
              <a:rPr lang="nl-NL" sz="3200" dirty="0">
                <a:effectLst/>
                <a:latin typeface="Times New Roman" panose="02020603050405020304" pitchFamily="18" charset="0"/>
                <a:ea typeface="Times New Roman" panose="02020603050405020304" pitchFamily="18" charset="0"/>
              </a:rPr>
              <a:t>	Không</a:t>
            </a:r>
            <a:endParaRPr lang="en-US" sz="3200" dirty="0">
              <a:effectLst/>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68B86B16-0B4D-49CB-B8D5-26EB5CF147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8637" y="1028013"/>
            <a:ext cx="4348473" cy="4982625"/>
          </a:xfrm>
          <a:prstGeom prst="rect">
            <a:avLst/>
          </a:prstGeom>
        </p:spPr>
      </p:pic>
    </p:spTree>
    <p:extLst>
      <p:ext uri="{BB962C8B-B14F-4D97-AF65-F5344CB8AC3E}">
        <p14:creationId xmlns:p14="http://schemas.microsoft.com/office/powerpoint/2010/main" val="173502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nodeType="clickEffect">
                                  <p:stCondLst>
                                    <p:cond delay="0"/>
                                  </p:stCondLst>
                                  <p:iterate type="lt">
                                    <p:tmPct val="4000"/>
                                  </p:iterate>
                                  <p:childTnLst>
                                    <p:set>
                                      <p:cBhvr override="childStyle">
                                        <p:cTn id="16" dur="500" fill="hold"/>
                                        <p:tgtEl>
                                          <p:spTgt spid="9">
                                            <p:txEl>
                                              <p:pRg st="1" end="1"/>
                                            </p:txEl>
                                          </p:spTgt>
                                        </p:tgtEl>
                                        <p:attrNameLst>
                                          <p:attrName>style.color</p:attrName>
                                        </p:attrNameLst>
                                      </p:cBhvr>
                                      <p:to>
                                        <p:clrVal>
                                          <a:srgbClr val="FF0000"/>
                                        </p:clrVal>
                                      </p:to>
                                    </p:set>
                                    <p:set>
                                      <p:cBhvr>
                                        <p:cTn id="17" dur="500" fill="hold"/>
                                        <p:tgtEl>
                                          <p:spTgt spid="9">
                                            <p:txEl>
                                              <p:pRg st="1" end="1"/>
                                            </p:txEl>
                                          </p:spTgt>
                                        </p:tgtEl>
                                        <p:attrNameLst>
                                          <p:attrName>fillcolor</p:attrName>
                                        </p:attrNameLst>
                                      </p:cBhvr>
                                      <p:to>
                                        <p:clrVal>
                                          <a:srgbClr val="FF0000"/>
                                        </p:clrVal>
                                      </p:to>
                                    </p:set>
                                    <p:set>
                                      <p:cBhvr>
                                        <p:cTn id="18" dur="500" fill="hold"/>
                                        <p:tgtEl>
                                          <p:spTgt spid="9">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DD44BF-2360-4DCD-B11B-6F543120B28C}"/>
              </a:ext>
            </a:extLst>
          </p:cNvPr>
          <p:cNvSpPr/>
          <p:nvPr/>
        </p:nvSpPr>
        <p:spPr>
          <a:xfrm>
            <a:off x="1359076" y="537987"/>
            <a:ext cx="4267200" cy="1080948"/>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b="1" dirty="0">
                <a:latin typeface="Times New Roman" panose="02020603050405020304" pitchFamily="18" charset="0"/>
                <a:cs typeface="Times New Roman" panose="02020603050405020304" pitchFamily="18" charset="0"/>
              </a:rPr>
              <a:t>THÍ NGHIỆM</a:t>
            </a:r>
          </a:p>
        </p:txBody>
      </p:sp>
      <p:grpSp>
        <p:nvGrpSpPr>
          <p:cNvPr id="3" name="组合 127">
            <a:extLst>
              <a:ext uri="{FF2B5EF4-FFF2-40B4-BE49-F238E27FC236}">
                <a16:creationId xmlns:a16="http://schemas.microsoft.com/office/drawing/2014/main" id="{104CDC33-20EF-4887-964D-9FE502D46016}"/>
              </a:ext>
            </a:extLst>
          </p:cNvPr>
          <p:cNvGrpSpPr/>
          <p:nvPr/>
        </p:nvGrpSpPr>
        <p:grpSpPr>
          <a:xfrm>
            <a:off x="247712" y="336467"/>
            <a:ext cx="1556194" cy="1556194"/>
            <a:chOff x="6839012" y="2446144"/>
            <a:chExt cx="1556194" cy="1556194"/>
          </a:xfrm>
        </p:grpSpPr>
        <p:grpSp>
          <p:nvGrpSpPr>
            <p:cNvPr id="4" name="组合 128">
              <a:extLst>
                <a:ext uri="{FF2B5EF4-FFF2-40B4-BE49-F238E27FC236}">
                  <a16:creationId xmlns:a16="http://schemas.microsoft.com/office/drawing/2014/main" id="{0D7A4B4F-384A-403E-8F98-39DD68063A24}"/>
                </a:ext>
              </a:extLst>
            </p:cNvPr>
            <p:cNvGrpSpPr/>
            <p:nvPr/>
          </p:nvGrpSpPr>
          <p:grpSpPr>
            <a:xfrm>
              <a:off x="6839012" y="2446144"/>
              <a:ext cx="1556194" cy="1556194"/>
              <a:chOff x="3154508" y="1821271"/>
              <a:chExt cx="2785107" cy="2785102"/>
            </a:xfrm>
          </p:grpSpPr>
          <p:sp>
            <p:nvSpPr>
              <p:cNvPr id="6" name="Freeform 5">
                <a:extLst>
                  <a:ext uri="{FF2B5EF4-FFF2-40B4-BE49-F238E27FC236}">
                    <a16:creationId xmlns:a16="http://schemas.microsoft.com/office/drawing/2014/main" id="{5F970B69-B2AA-46FB-8FA4-1991C52B2816}"/>
                  </a:ext>
                </a:extLst>
              </p:cNvPr>
              <p:cNvSpPr>
                <a:spLocks/>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sz="1400">
                  <a:solidFill>
                    <a:prstClr val="black"/>
                  </a:solidFill>
                </a:endParaRPr>
              </a:p>
            </p:txBody>
          </p:sp>
          <p:sp>
            <p:nvSpPr>
              <p:cNvPr id="7" name="Freeform 5">
                <a:extLst>
                  <a:ext uri="{FF2B5EF4-FFF2-40B4-BE49-F238E27FC236}">
                    <a16:creationId xmlns:a16="http://schemas.microsoft.com/office/drawing/2014/main" id="{666A5B99-708E-4834-A4C0-ACC56ED585CB}"/>
                  </a:ext>
                </a:extLst>
              </p:cNvPr>
              <p:cNvSpPr>
                <a:spLocks/>
              </p:cNvSpPr>
              <p:nvPr/>
            </p:nvSpPr>
            <p:spPr bwMode="auto">
              <a:xfrm rot="10800000">
                <a:off x="3447677" y="2114440"/>
                <a:ext cx="2198769" cy="2198765"/>
              </a:xfrm>
              <a:prstGeom prst="ellipse">
                <a:avLst/>
              </a:prstGeom>
              <a:solidFill>
                <a:schemeClr val="accent5">
                  <a:lumMod val="75000"/>
                </a:schemeClr>
              </a:solidFill>
              <a:ln w="25400">
                <a:solidFill>
                  <a:schemeClr val="accent1">
                    <a:lumMod val="75000"/>
                  </a:schemeClr>
                </a:solidFill>
              </a:ln>
              <a:effectLst>
                <a:outerShdw blurRad="254000" dist="114300" dir="2700000" algn="tl" rotWithShape="0">
                  <a:prstClr val="black">
                    <a:alpha val="25000"/>
                  </a:prstClr>
                </a:outerShdw>
              </a:effectLst>
            </p:spPr>
            <p:txBody>
              <a:bodyPr vert="horz" wrap="square" lIns="91440" tIns="45720" rIns="91440" bIns="45720" numCol="1" anchor="t" anchorCtr="0" compatLnSpc="1">
                <a:prstTxWarp prst="textNoShape">
                  <a:avLst/>
                </a:prstTxWarp>
              </a:bodyPr>
              <a:lstStyle/>
              <a:p>
                <a:endParaRPr lang="zh-CN" altLang="en-US" sz="1400" dirty="0">
                  <a:solidFill>
                    <a:prstClr val="black"/>
                  </a:solidFill>
                </a:endParaRPr>
              </a:p>
            </p:txBody>
          </p:sp>
        </p:grpSp>
        <p:sp>
          <p:nvSpPr>
            <p:cNvPr id="5" name="Freeform 18">
              <a:extLst>
                <a:ext uri="{FF2B5EF4-FFF2-40B4-BE49-F238E27FC236}">
                  <a16:creationId xmlns:a16="http://schemas.microsoft.com/office/drawing/2014/main" id="{57BF483B-0DC5-4A9F-883E-2FB763FE95E0}"/>
                </a:ext>
              </a:extLst>
            </p:cNvPr>
            <p:cNvSpPr>
              <a:spLocks noChangeAspect="1" noEditPoints="1"/>
            </p:cNvSpPr>
            <p:nvPr/>
          </p:nvSpPr>
          <p:spPr bwMode="auto">
            <a:xfrm>
              <a:off x="7356190" y="2831801"/>
              <a:ext cx="594186" cy="712675"/>
            </a:xfrm>
            <a:custGeom>
              <a:avLst/>
              <a:gdLst>
                <a:gd name="T0" fmla="*/ 456 w 456"/>
                <a:gd name="T1" fmla="*/ 528 h 548"/>
                <a:gd name="T2" fmla="*/ 436 w 456"/>
                <a:gd name="T3" fmla="*/ 548 h 548"/>
                <a:gd name="T4" fmla="*/ 84 w 456"/>
                <a:gd name="T5" fmla="*/ 548 h 548"/>
                <a:gd name="T6" fmla="*/ 0 w 456"/>
                <a:gd name="T7" fmla="*/ 464 h 548"/>
                <a:gd name="T8" fmla="*/ 84 w 456"/>
                <a:gd name="T9" fmla="*/ 380 h 548"/>
                <a:gd name="T10" fmla="*/ 436 w 456"/>
                <a:gd name="T11" fmla="*/ 380 h 548"/>
                <a:gd name="T12" fmla="*/ 456 w 456"/>
                <a:gd name="T13" fmla="*/ 399 h 548"/>
                <a:gd name="T14" fmla="*/ 436 w 456"/>
                <a:gd name="T15" fmla="*/ 419 h 548"/>
                <a:gd name="T16" fmla="*/ 90 w 456"/>
                <a:gd name="T17" fmla="*/ 419 h 548"/>
                <a:gd name="T18" fmla="*/ 45 w 456"/>
                <a:gd name="T19" fmla="*/ 464 h 548"/>
                <a:gd name="T20" fmla="*/ 90 w 456"/>
                <a:gd name="T21" fmla="*/ 509 h 548"/>
                <a:gd name="T22" fmla="*/ 436 w 456"/>
                <a:gd name="T23" fmla="*/ 509 h 548"/>
                <a:gd name="T24" fmla="*/ 456 w 456"/>
                <a:gd name="T25" fmla="*/ 528 h 548"/>
                <a:gd name="T26" fmla="*/ 235 w 456"/>
                <a:gd name="T27" fmla="*/ 78 h 548"/>
                <a:gd name="T28" fmla="*/ 309 w 456"/>
                <a:gd name="T29" fmla="*/ 6 h 548"/>
                <a:gd name="T30" fmla="*/ 309 w 456"/>
                <a:gd name="T31" fmla="*/ 0 h 548"/>
                <a:gd name="T32" fmla="*/ 303 w 456"/>
                <a:gd name="T33" fmla="*/ 0 h 548"/>
                <a:gd name="T34" fmla="*/ 228 w 456"/>
                <a:gd name="T35" fmla="*/ 72 h 548"/>
                <a:gd name="T36" fmla="*/ 229 w 456"/>
                <a:gd name="T37" fmla="*/ 77 h 548"/>
                <a:gd name="T38" fmla="*/ 235 w 456"/>
                <a:gd name="T39" fmla="*/ 78 h 548"/>
                <a:gd name="T40" fmla="*/ 372 w 456"/>
                <a:gd name="T41" fmla="*/ 137 h 548"/>
                <a:gd name="T42" fmla="*/ 295 w 456"/>
                <a:gd name="T43" fmla="*/ 85 h 548"/>
                <a:gd name="T44" fmla="*/ 232 w 456"/>
                <a:gd name="T45" fmla="*/ 98 h 548"/>
                <a:gd name="T46" fmla="*/ 170 w 456"/>
                <a:gd name="T47" fmla="*/ 85 h 548"/>
                <a:gd name="T48" fmla="*/ 93 w 456"/>
                <a:gd name="T49" fmla="*/ 137 h 548"/>
                <a:gd name="T50" fmla="*/ 175 w 456"/>
                <a:gd name="T51" fmla="*/ 341 h 548"/>
                <a:gd name="T52" fmla="*/ 232 w 456"/>
                <a:gd name="T53" fmla="*/ 328 h 548"/>
                <a:gd name="T54" fmla="*/ 290 w 456"/>
                <a:gd name="T55" fmla="*/ 341 h 548"/>
                <a:gd name="T56" fmla="*/ 372 w 456"/>
                <a:gd name="T57" fmla="*/ 137 h 548"/>
                <a:gd name="T58" fmla="*/ 172 w 456"/>
                <a:gd name="T59" fmla="*/ 126 h 548"/>
                <a:gd name="T60" fmla="*/ 168 w 456"/>
                <a:gd name="T61" fmla="*/ 126 h 548"/>
                <a:gd name="T62" fmla="*/ 128 w 456"/>
                <a:gd name="T63" fmla="*/ 161 h 548"/>
                <a:gd name="T64" fmla="*/ 119 w 456"/>
                <a:gd name="T65" fmla="*/ 169 h 548"/>
                <a:gd name="T66" fmla="*/ 118 w 456"/>
                <a:gd name="T67" fmla="*/ 169 h 548"/>
                <a:gd name="T68" fmla="*/ 116 w 456"/>
                <a:gd name="T69" fmla="*/ 168 h 548"/>
                <a:gd name="T70" fmla="*/ 109 w 456"/>
                <a:gd name="T71" fmla="*/ 157 h 548"/>
                <a:gd name="T72" fmla="*/ 168 w 456"/>
                <a:gd name="T73" fmla="*/ 106 h 548"/>
                <a:gd name="T74" fmla="*/ 173 w 456"/>
                <a:gd name="T75" fmla="*/ 106 h 548"/>
                <a:gd name="T76" fmla="*/ 181 w 456"/>
                <a:gd name="T77" fmla="*/ 117 h 548"/>
                <a:gd name="T78" fmla="*/ 172 w 456"/>
                <a:gd name="T79" fmla="*/ 126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6" h="548">
                  <a:moveTo>
                    <a:pt x="456" y="528"/>
                  </a:moveTo>
                  <a:cubicBezTo>
                    <a:pt x="456" y="539"/>
                    <a:pt x="447" y="548"/>
                    <a:pt x="436" y="548"/>
                  </a:cubicBezTo>
                  <a:cubicBezTo>
                    <a:pt x="84" y="548"/>
                    <a:pt x="84" y="548"/>
                    <a:pt x="84" y="548"/>
                  </a:cubicBezTo>
                  <a:cubicBezTo>
                    <a:pt x="38" y="548"/>
                    <a:pt x="0" y="510"/>
                    <a:pt x="0" y="464"/>
                  </a:cubicBezTo>
                  <a:cubicBezTo>
                    <a:pt x="0" y="417"/>
                    <a:pt x="38" y="380"/>
                    <a:pt x="84" y="380"/>
                  </a:cubicBezTo>
                  <a:cubicBezTo>
                    <a:pt x="436" y="380"/>
                    <a:pt x="436" y="380"/>
                    <a:pt x="436" y="380"/>
                  </a:cubicBezTo>
                  <a:cubicBezTo>
                    <a:pt x="447" y="380"/>
                    <a:pt x="456" y="389"/>
                    <a:pt x="456" y="399"/>
                  </a:cubicBezTo>
                  <a:cubicBezTo>
                    <a:pt x="456" y="410"/>
                    <a:pt x="447" y="419"/>
                    <a:pt x="436" y="419"/>
                  </a:cubicBezTo>
                  <a:cubicBezTo>
                    <a:pt x="90" y="419"/>
                    <a:pt x="90" y="419"/>
                    <a:pt x="90" y="419"/>
                  </a:cubicBezTo>
                  <a:cubicBezTo>
                    <a:pt x="65" y="419"/>
                    <a:pt x="45" y="439"/>
                    <a:pt x="45" y="464"/>
                  </a:cubicBezTo>
                  <a:cubicBezTo>
                    <a:pt x="45" y="488"/>
                    <a:pt x="65" y="509"/>
                    <a:pt x="90" y="509"/>
                  </a:cubicBezTo>
                  <a:cubicBezTo>
                    <a:pt x="436" y="509"/>
                    <a:pt x="436" y="509"/>
                    <a:pt x="436" y="509"/>
                  </a:cubicBezTo>
                  <a:cubicBezTo>
                    <a:pt x="447" y="509"/>
                    <a:pt x="456" y="518"/>
                    <a:pt x="456" y="528"/>
                  </a:cubicBezTo>
                  <a:close/>
                  <a:moveTo>
                    <a:pt x="235" y="78"/>
                  </a:moveTo>
                  <a:cubicBezTo>
                    <a:pt x="276" y="78"/>
                    <a:pt x="309" y="45"/>
                    <a:pt x="309" y="6"/>
                  </a:cubicBezTo>
                  <a:cubicBezTo>
                    <a:pt x="309" y="4"/>
                    <a:pt x="309" y="2"/>
                    <a:pt x="309" y="0"/>
                  </a:cubicBezTo>
                  <a:cubicBezTo>
                    <a:pt x="307" y="0"/>
                    <a:pt x="305" y="0"/>
                    <a:pt x="303" y="0"/>
                  </a:cubicBezTo>
                  <a:cubicBezTo>
                    <a:pt x="262" y="0"/>
                    <a:pt x="228" y="32"/>
                    <a:pt x="228" y="72"/>
                  </a:cubicBezTo>
                  <a:cubicBezTo>
                    <a:pt x="228" y="74"/>
                    <a:pt x="228" y="76"/>
                    <a:pt x="229" y="77"/>
                  </a:cubicBezTo>
                  <a:cubicBezTo>
                    <a:pt x="231" y="78"/>
                    <a:pt x="233" y="78"/>
                    <a:pt x="235" y="78"/>
                  </a:cubicBezTo>
                  <a:close/>
                  <a:moveTo>
                    <a:pt x="372" y="137"/>
                  </a:moveTo>
                  <a:cubicBezTo>
                    <a:pt x="357" y="102"/>
                    <a:pt x="321" y="85"/>
                    <a:pt x="295" y="85"/>
                  </a:cubicBezTo>
                  <a:cubicBezTo>
                    <a:pt x="263" y="85"/>
                    <a:pt x="257" y="98"/>
                    <a:pt x="232" y="98"/>
                  </a:cubicBezTo>
                  <a:cubicBezTo>
                    <a:pt x="208" y="98"/>
                    <a:pt x="202" y="85"/>
                    <a:pt x="170" y="85"/>
                  </a:cubicBezTo>
                  <a:cubicBezTo>
                    <a:pt x="143" y="85"/>
                    <a:pt x="108" y="102"/>
                    <a:pt x="93" y="137"/>
                  </a:cubicBezTo>
                  <a:cubicBezTo>
                    <a:pt x="62" y="207"/>
                    <a:pt x="114" y="341"/>
                    <a:pt x="175" y="341"/>
                  </a:cubicBezTo>
                  <a:cubicBezTo>
                    <a:pt x="199" y="341"/>
                    <a:pt x="210" y="328"/>
                    <a:pt x="232" y="328"/>
                  </a:cubicBezTo>
                  <a:cubicBezTo>
                    <a:pt x="255" y="328"/>
                    <a:pt x="265" y="341"/>
                    <a:pt x="290" y="341"/>
                  </a:cubicBezTo>
                  <a:cubicBezTo>
                    <a:pt x="351" y="341"/>
                    <a:pt x="403" y="207"/>
                    <a:pt x="372" y="137"/>
                  </a:cubicBezTo>
                  <a:close/>
                  <a:moveTo>
                    <a:pt x="172" y="126"/>
                  </a:moveTo>
                  <a:cubicBezTo>
                    <a:pt x="170" y="126"/>
                    <a:pt x="169" y="126"/>
                    <a:pt x="168" y="126"/>
                  </a:cubicBezTo>
                  <a:cubicBezTo>
                    <a:pt x="154" y="126"/>
                    <a:pt x="132" y="138"/>
                    <a:pt x="128" y="161"/>
                  </a:cubicBezTo>
                  <a:cubicBezTo>
                    <a:pt x="127" y="165"/>
                    <a:pt x="123" y="169"/>
                    <a:pt x="119" y="169"/>
                  </a:cubicBezTo>
                  <a:cubicBezTo>
                    <a:pt x="118" y="169"/>
                    <a:pt x="118" y="169"/>
                    <a:pt x="118" y="169"/>
                  </a:cubicBezTo>
                  <a:cubicBezTo>
                    <a:pt x="118" y="169"/>
                    <a:pt x="117" y="169"/>
                    <a:pt x="116" y="168"/>
                  </a:cubicBezTo>
                  <a:cubicBezTo>
                    <a:pt x="111" y="167"/>
                    <a:pt x="108" y="162"/>
                    <a:pt x="109" y="157"/>
                  </a:cubicBezTo>
                  <a:cubicBezTo>
                    <a:pt x="115" y="125"/>
                    <a:pt x="144" y="106"/>
                    <a:pt x="168" y="106"/>
                  </a:cubicBezTo>
                  <a:cubicBezTo>
                    <a:pt x="170" y="106"/>
                    <a:pt x="171" y="106"/>
                    <a:pt x="173" y="106"/>
                  </a:cubicBezTo>
                  <a:cubicBezTo>
                    <a:pt x="178" y="107"/>
                    <a:pt x="182" y="112"/>
                    <a:pt x="181" y="117"/>
                  </a:cubicBezTo>
                  <a:cubicBezTo>
                    <a:pt x="181" y="122"/>
                    <a:pt x="177" y="126"/>
                    <a:pt x="172" y="1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dirty="0">
                <a:solidFill>
                  <a:schemeClr val="bg1"/>
                </a:solidFill>
                <a:latin typeface="微软雅黑 Light" panose="020B0502040204020203" pitchFamily="34" charset="-122"/>
                <a:ea typeface="微软雅黑 Light" panose="020B0502040204020203" pitchFamily="34" charset="-122"/>
              </a:endParaRPr>
            </a:p>
          </p:txBody>
        </p:sp>
      </p:grpSp>
      <p:sp>
        <p:nvSpPr>
          <p:cNvPr id="9" name="TextBox 8">
            <a:extLst>
              <a:ext uri="{FF2B5EF4-FFF2-40B4-BE49-F238E27FC236}">
                <a16:creationId xmlns:a16="http://schemas.microsoft.com/office/drawing/2014/main" id="{385E72C5-CBDF-4299-A603-28B4B548DE6D}"/>
              </a:ext>
            </a:extLst>
          </p:cNvPr>
          <p:cNvSpPr txBox="1"/>
          <p:nvPr/>
        </p:nvSpPr>
        <p:spPr>
          <a:xfrm>
            <a:off x="1025808" y="2178831"/>
            <a:ext cx="10375617" cy="3957045"/>
          </a:xfrm>
          <a:prstGeom prst="rect">
            <a:avLst/>
          </a:prstGeom>
          <a:noFill/>
        </p:spPr>
        <p:txBody>
          <a:bodyPr wrap="square">
            <a:spAutoFit/>
          </a:bodyPr>
          <a:lstStyle/>
          <a:p>
            <a:pPr marL="0" marR="0" algn="just">
              <a:lnSpc>
                <a:spcPct val="130000"/>
              </a:lnSpc>
              <a:spcBef>
                <a:spcPts val="0"/>
              </a:spcBef>
              <a:spcAft>
                <a:spcPts val="0"/>
              </a:spcAft>
            </a:pPr>
            <a:r>
              <a:rPr lang="nl-NL" sz="2800" b="1" dirty="0">
                <a:effectLst/>
                <a:latin typeface="Times New Roman" panose="02020603050405020304" pitchFamily="18" charset="0"/>
                <a:ea typeface="Times New Roman" panose="02020603050405020304" pitchFamily="18" charset="0"/>
              </a:rPr>
              <a:t>3. Viết phương trình chữ của phản ứng đồng (II) sunfat tác dụng với natri hidroxit, biết sản phẩm tạo thành là đồng (II) hidroxit và natri sunfat.</a:t>
            </a:r>
            <a:endParaRPr lang="en-US" sz="2800" b="1" dirty="0">
              <a:effectLst/>
              <a:latin typeface="Times New Roman" panose="02020603050405020304" pitchFamily="18" charset="0"/>
              <a:ea typeface="Times New Roman" panose="02020603050405020304" pitchFamily="18" charset="0"/>
            </a:endParaRPr>
          </a:p>
          <a:p>
            <a:pPr marL="0" marR="0" algn="just">
              <a:lnSpc>
                <a:spcPct val="130000"/>
              </a:lnSpc>
              <a:spcBef>
                <a:spcPts val="0"/>
              </a:spcBef>
              <a:spcAft>
                <a:spcPts val="0"/>
              </a:spcAft>
            </a:pPr>
            <a:r>
              <a:rPr lang="nl-NL" sz="2800" dirty="0">
                <a:effectLst/>
                <a:latin typeface="Times New Roman" panose="02020603050405020304" pitchFamily="18" charset="0"/>
                <a:ea typeface="Times New Roman" panose="02020603050405020304" pitchFamily="18" charset="0"/>
              </a:rPr>
              <a:t>A. Đồng (II) sunfat + natri hidroxit </a:t>
            </a:r>
            <a:r>
              <a:rPr lang="nl-NL" sz="2800" dirty="0">
                <a:effectLst/>
                <a:latin typeface="Times New Roman" panose="02020603050405020304" pitchFamily="18" charset="0"/>
                <a:ea typeface="Times New Roman" panose="02020603050405020304" pitchFamily="18" charset="0"/>
                <a:sym typeface="Wingdings" panose="05000000000000000000" pitchFamily="2" charset="2"/>
              </a:rPr>
              <a:t></a:t>
            </a:r>
            <a:r>
              <a:rPr lang="nl-NL" sz="2800" dirty="0">
                <a:effectLst/>
                <a:latin typeface="Times New Roman" panose="02020603050405020304" pitchFamily="18" charset="0"/>
                <a:ea typeface="Times New Roman" panose="02020603050405020304" pitchFamily="18" charset="0"/>
              </a:rPr>
              <a:t> đồng (II) hidroxit + natri sunfat.</a:t>
            </a:r>
            <a:endParaRPr lang="en-US" sz="2800" dirty="0">
              <a:effectLst/>
              <a:latin typeface="Times New Roman" panose="02020603050405020304" pitchFamily="18" charset="0"/>
              <a:ea typeface="Times New Roman" panose="02020603050405020304" pitchFamily="18" charset="0"/>
            </a:endParaRPr>
          </a:p>
          <a:p>
            <a:pPr marL="0" marR="0" algn="just">
              <a:lnSpc>
                <a:spcPct val="130000"/>
              </a:lnSpc>
              <a:spcBef>
                <a:spcPts val="0"/>
              </a:spcBef>
              <a:spcAft>
                <a:spcPts val="0"/>
              </a:spcAft>
            </a:pPr>
            <a:r>
              <a:rPr lang="nl-NL" sz="2800" dirty="0">
                <a:effectLst/>
                <a:latin typeface="Times New Roman" panose="02020603050405020304" pitchFamily="18" charset="0"/>
                <a:ea typeface="Times New Roman" panose="02020603050405020304" pitchFamily="18" charset="0"/>
              </a:rPr>
              <a:t>B. Đồng (II) hidroxit + natri sunfat </a:t>
            </a:r>
            <a:r>
              <a:rPr lang="nl-NL" sz="2800" dirty="0">
                <a:effectLst/>
                <a:latin typeface="Times New Roman" panose="02020603050405020304" pitchFamily="18" charset="0"/>
                <a:ea typeface="Times New Roman" panose="02020603050405020304" pitchFamily="18" charset="0"/>
                <a:sym typeface="Wingdings" panose="05000000000000000000" pitchFamily="2" charset="2"/>
              </a:rPr>
              <a:t></a:t>
            </a:r>
            <a:r>
              <a:rPr lang="nl-NL" sz="2800" dirty="0">
                <a:effectLst/>
                <a:latin typeface="Times New Roman" panose="02020603050405020304" pitchFamily="18" charset="0"/>
                <a:ea typeface="Times New Roman" panose="02020603050405020304" pitchFamily="18" charset="0"/>
              </a:rPr>
              <a:t> đồng (II) sunfat + natri hidroxit.</a:t>
            </a:r>
            <a:endParaRPr lang="en-US" sz="2800" dirty="0">
              <a:effectLst/>
              <a:latin typeface="Times New Roman" panose="02020603050405020304" pitchFamily="18" charset="0"/>
              <a:ea typeface="Times New Roman" panose="02020603050405020304" pitchFamily="18" charset="0"/>
            </a:endParaRPr>
          </a:p>
          <a:p>
            <a:pPr marL="0" marR="0" algn="just">
              <a:lnSpc>
                <a:spcPct val="130000"/>
              </a:lnSpc>
              <a:spcBef>
                <a:spcPts val="0"/>
              </a:spcBef>
              <a:spcAft>
                <a:spcPts val="0"/>
              </a:spcAft>
            </a:pPr>
            <a:r>
              <a:rPr lang="nl-NL" sz="2800" dirty="0">
                <a:effectLst/>
                <a:latin typeface="Times New Roman" panose="02020603050405020304" pitchFamily="18" charset="0"/>
                <a:ea typeface="Times New Roman" panose="02020603050405020304" pitchFamily="18" charset="0"/>
              </a:rPr>
              <a:t>C. Đồng (II) sunfat + đồng (II) hidroxit </a:t>
            </a:r>
            <a:r>
              <a:rPr lang="nl-NL" sz="2800" dirty="0">
                <a:effectLst/>
                <a:latin typeface="Times New Roman" panose="02020603050405020304" pitchFamily="18" charset="0"/>
                <a:ea typeface="Times New Roman" panose="02020603050405020304" pitchFamily="18" charset="0"/>
                <a:sym typeface="Wingdings" panose="05000000000000000000" pitchFamily="2" charset="2"/>
              </a:rPr>
              <a:t></a:t>
            </a:r>
            <a:r>
              <a:rPr lang="nl-NL" sz="2800" dirty="0">
                <a:effectLst/>
                <a:latin typeface="Times New Roman" panose="02020603050405020304" pitchFamily="18" charset="0"/>
                <a:ea typeface="Times New Roman" panose="02020603050405020304" pitchFamily="18" charset="0"/>
              </a:rPr>
              <a:t> natri sunfat + natri hidroxit.</a:t>
            </a:r>
            <a:endParaRPr lang="en-US" sz="2800" dirty="0">
              <a:effectLst/>
              <a:latin typeface="Times New Roman" panose="02020603050405020304" pitchFamily="18" charset="0"/>
              <a:ea typeface="Times New Roman" panose="02020603050405020304" pitchFamily="18" charset="0"/>
            </a:endParaRPr>
          </a:p>
          <a:p>
            <a:pPr marL="0" marR="0" algn="just">
              <a:lnSpc>
                <a:spcPct val="130000"/>
              </a:lnSpc>
              <a:spcBef>
                <a:spcPts val="0"/>
              </a:spcBef>
              <a:spcAft>
                <a:spcPts val="0"/>
              </a:spcAft>
            </a:pPr>
            <a:r>
              <a:rPr lang="nl-NL" sz="2800" dirty="0">
                <a:effectLst/>
                <a:latin typeface="Times New Roman" panose="02020603050405020304" pitchFamily="18" charset="0"/>
                <a:ea typeface="Times New Roman" panose="02020603050405020304" pitchFamily="18" charset="0"/>
              </a:rPr>
              <a:t>D. Natri sunfat + natri hidroxit </a:t>
            </a:r>
            <a:r>
              <a:rPr lang="nl-NL" sz="2800" dirty="0">
                <a:effectLst/>
                <a:latin typeface="Times New Roman" panose="02020603050405020304" pitchFamily="18" charset="0"/>
                <a:ea typeface="Times New Roman" panose="02020603050405020304" pitchFamily="18" charset="0"/>
                <a:sym typeface="Wingdings" panose="05000000000000000000" pitchFamily="2" charset="2"/>
              </a:rPr>
              <a:t></a:t>
            </a:r>
            <a:r>
              <a:rPr lang="nl-NL" sz="2800" dirty="0">
                <a:effectLst/>
                <a:latin typeface="Times New Roman" panose="02020603050405020304" pitchFamily="18" charset="0"/>
                <a:ea typeface="Times New Roman" panose="02020603050405020304" pitchFamily="18" charset="0"/>
              </a:rPr>
              <a:t> đồng (II) sunfat + đồng (II) hidroxit.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806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nodeType="clickEffect">
                                  <p:stCondLst>
                                    <p:cond delay="0"/>
                                  </p:stCondLst>
                                  <p:iterate type="lt">
                                    <p:tmPct val="4000"/>
                                  </p:iterate>
                                  <p:childTnLst>
                                    <p:set>
                                      <p:cBhvr override="childStyle">
                                        <p:cTn id="16" dur="500" fill="hold"/>
                                        <p:tgtEl>
                                          <p:spTgt spid="9">
                                            <p:txEl>
                                              <p:pRg st="1" end="1"/>
                                            </p:txEl>
                                          </p:spTgt>
                                        </p:tgtEl>
                                        <p:attrNameLst>
                                          <p:attrName>style.color</p:attrName>
                                        </p:attrNameLst>
                                      </p:cBhvr>
                                      <p:to>
                                        <p:clrVal>
                                          <a:srgbClr val="FF0000"/>
                                        </p:clrVal>
                                      </p:to>
                                    </p:set>
                                    <p:set>
                                      <p:cBhvr>
                                        <p:cTn id="17" dur="500" fill="hold"/>
                                        <p:tgtEl>
                                          <p:spTgt spid="9">
                                            <p:txEl>
                                              <p:pRg st="1" end="1"/>
                                            </p:txEl>
                                          </p:spTgt>
                                        </p:tgtEl>
                                        <p:attrNameLst>
                                          <p:attrName>fillcolor</p:attrName>
                                        </p:attrNameLst>
                                      </p:cBhvr>
                                      <p:to>
                                        <p:clrVal>
                                          <a:srgbClr val="FF0000"/>
                                        </p:clrVal>
                                      </p:to>
                                    </p:set>
                                    <p:set>
                                      <p:cBhvr>
                                        <p:cTn id="18" dur="500" fill="hold"/>
                                        <p:tgtEl>
                                          <p:spTgt spid="9">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B889AAA-9955-4834-861B-1079C76146E2}"/>
              </a:ext>
            </a:extLst>
          </p:cNvPr>
          <p:cNvSpPr/>
          <p:nvPr/>
        </p:nvSpPr>
        <p:spPr>
          <a:xfrm>
            <a:off x="1359076" y="537987"/>
            <a:ext cx="4267200" cy="1080948"/>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b="1" dirty="0">
                <a:latin typeface="Times New Roman" panose="02020603050405020304" pitchFamily="18" charset="0"/>
                <a:cs typeface="Times New Roman" panose="02020603050405020304" pitchFamily="18" charset="0"/>
              </a:rPr>
              <a:t>THÍ NGHIỆM</a:t>
            </a:r>
          </a:p>
        </p:txBody>
      </p:sp>
      <p:grpSp>
        <p:nvGrpSpPr>
          <p:cNvPr id="3" name="组合 127">
            <a:extLst>
              <a:ext uri="{FF2B5EF4-FFF2-40B4-BE49-F238E27FC236}">
                <a16:creationId xmlns:a16="http://schemas.microsoft.com/office/drawing/2014/main" id="{5FBC0298-CED8-4888-A4FD-08A12F37C234}"/>
              </a:ext>
            </a:extLst>
          </p:cNvPr>
          <p:cNvGrpSpPr/>
          <p:nvPr/>
        </p:nvGrpSpPr>
        <p:grpSpPr>
          <a:xfrm>
            <a:off x="247712" y="336467"/>
            <a:ext cx="1556194" cy="1556194"/>
            <a:chOff x="6839012" y="2446144"/>
            <a:chExt cx="1556194" cy="1556194"/>
          </a:xfrm>
        </p:grpSpPr>
        <p:grpSp>
          <p:nvGrpSpPr>
            <p:cNvPr id="4" name="组合 128">
              <a:extLst>
                <a:ext uri="{FF2B5EF4-FFF2-40B4-BE49-F238E27FC236}">
                  <a16:creationId xmlns:a16="http://schemas.microsoft.com/office/drawing/2014/main" id="{02D50791-3B09-4FC7-82A2-358B23BE0B0D}"/>
                </a:ext>
              </a:extLst>
            </p:cNvPr>
            <p:cNvGrpSpPr/>
            <p:nvPr/>
          </p:nvGrpSpPr>
          <p:grpSpPr>
            <a:xfrm>
              <a:off x="6839012" y="2446144"/>
              <a:ext cx="1556194" cy="1556194"/>
              <a:chOff x="3154508" y="1821271"/>
              <a:chExt cx="2785107" cy="2785102"/>
            </a:xfrm>
          </p:grpSpPr>
          <p:sp>
            <p:nvSpPr>
              <p:cNvPr id="6" name="Freeform 5">
                <a:extLst>
                  <a:ext uri="{FF2B5EF4-FFF2-40B4-BE49-F238E27FC236}">
                    <a16:creationId xmlns:a16="http://schemas.microsoft.com/office/drawing/2014/main" id="{25D45BE0-9F21-4311-AE54-E55C9D7E5B9B}"/>
                  </a:ext>
                </a:extLst>
              </p:cNvPr>
              <p:cNvSpPr>
                <a:spLocks/>
              </p:cNvSpPr>
              <p:nvPr/>
            </p:nvSpPr>
            <p:spPr bwMode="auto">
              <a:xfrm rot="10800000">
                <a:off x="3154508" y="1821271"/>
                <a:ext cx="2785107" cy="2785102"/>
              </a:xfrm>
              <a:prstGeom prst="ellipse">
                <a:avLst/>
              </a:pr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prstTxWarp prst="textNoShape">
                  <a:avLst/>
                </a:prstTxWarp>
              </a:bodyPr>
              <a:lstStyle/>
              <a:p>
                <a:endParaRPr lang="zh-CN" altLang="en-US" sz="1400">
                  <a:solidFill>
                    <a:prstClr val="black"/>
                  </a:solidFill>
                </a:endParaRPr>
              </a:p>
            </p:txBody>
          </p:sp>
          <p:sp>
            <p:nvSpPr>
              <p:cNvPr id="7" name="Freeform 5">
                <a:extLst>
                  <a:ext uri="{FF2B5EF4-FFF2-40B4-BE49-F238E27FC236}">
                    <a16:creationId xmlns:a16="http://schemas.microsoft.com/office/drawing/2014/main" id="{7E0ACD31-A9F4-41E2-BE17-4344230BA83A}"/>
                  </a:ext>
                </a:extLst>
              </p:cNvPr>
              <p:cNvSpPr>
                <a:spLocks/>
              </p:cNvSpPr>
              <p:nvPr/>
            </p:nvSpPr>
            <p:spPr bwMode="auto">
              <a:xfrm rot="10800000">
                <a:off x="3447677" y="2114440"/>
                <a:ext cx="2198769" cy="2198765"/>
              </a:xfrm>
              <a:prstGeom prst="ellipse">
                <a:avLst/>
              </a:prstGeom>
              <a:solidFill>
                <a:schemeClr val="accent5">
                  <a:lumMod val="75000"/>
                </a:schemeClr>
              </a:solidFill>
              <a:ln w="25400">
                <a:solidFill>
                  <a:schemeClr val="accent1">
                    <a:lumMod val="75000"/>
                  </a:schemeClr>
                </a:solidFill>
              </a:ln>
              <a:effectLst>
                <a:outerShdw blurRad="254000" dist="114300" dir="2700000" algn="tl" rotWithShape="0">
                  <a:prstClr val="black">
                    <a:alpha val="25000"/>
                  </a:prstClr>
                </a:outerShdw>
              </a:effectLst>
            </p:spPr>
            <p:txBody>
              <a:bodyPr vert="horz" wrap="square" lIns="91440" tIns="45720" rIns="91440" bIns="45720" numCol="1" anchor="t" anchorCtr="0" compatLnSpc="1">
                <a:prstTxWarp prst="textNoShape">
                  <a:avLst/>
                </a:prstTxWarp>
              </a:bodyPr>
              <a:lstStyle/>
              <a:p>
                <a:endParaRPr lang="zh-CN" altLang="en-US" sz="1400" dirty="0">
                  <a:solidFill>
                    <a:prstClr val="black"/>
                  </a:solidFill>
                </a:endParaRPr>
              </a:p>
            </p:txBody>
          </p:sp>
        </p:grpSp>
        <p:sp>
          <p:nvSpPr>
            <p:cNvPr id="5" name="Freeform 18">
              <a:extLst>
                <a:ext uri="{FF2B5EF4-FFF2-40B4-BE49-F238E27FC236}">
                  <a16:creationId xmlns:a16="http://schemas.microsoft.com/office/drawing/2014/main" id="{8E9AF001-C01D-4EDD-BDB1-837CD918E244}"/>
                </a:ext>
              </a:extLst>
            </p:cNvPr>
            <p:cNvSpPr>
              <a:spLocks noChangeAspect="1" noEditPoints="1"/>
            </p:cNvSpPr>
            <p:nvPr/>
          </p:nvSpPr>
          <p:spPr bwMode="auto">
            <a:xfrm>
              <a:off x="7356190" y="2831801"/>
              <a:ext cx="594186" cy="712675"/>
            </a:xfrm>
            <a:custGeom>
              <a:avLst/>
              <a:gdLst>
                <a:gd name="T0" fmla="*/ 456 w 456"/>
                <a:gd name="T1" fmla="*/ 528 h 548"/>
                <a:gd name="T2" fmla="*/ 436 w 456"/>
                <a:gd name="T3" fmla="*/ 548 h 548"/>
                <a:gd name="T4" fmla="*/ 84 w 456"/>
                <a:gd name="T5" fmla="*/ 548 h 548"/>
                <a:gd name="T6" fmla="*/ 0 w 456"/>
                <a:gd name="T7" fmla="*/ 464 h 548"/>
                <a:gd name="T8" fmla="*/ 84 w 456"/>
                <a:gd name="T9" fmla="*/ 380 h 548"/>
                <a:gd name="T10" fmla="*/ 436 w 456"/>
                <a:gd name="T11" fmla="*/ 380 h 548"/>
                <a:gd name="T12" fmla="*/ 456 w 456"/>
                <a:gd name="T13" fmla="*/ 399 h 548"/>
                <a:gd name="T14" fmla="*/ 436 w 456"/>
                <a:gd name="T15" fmla="*/ 419 h 548"/>
                <a:gd name="T16" fmla="*/ 90 w 456"/>
                <a:gd name="T17" fmla="*/ 419 h 548"/>
                <a:gd name="T18" fmla="*/ 45 w 456"/>
                <a:gd name="T19" fmla="*/ 464 h 548"/>
                <a:gd name="T20" fmla="*/ 90 w 456"/>
                <a:gd name="T21" fmla="*/ 509 h 548"/>
                <a:gd name="T22" fmla="*/ 436 w 456"/>
                <a:gd name="T23" fmla="*/ 509 h 548"/>
                <a:gd name="T24" fmla="*/ 456 w 456"/>
                <a:gd name="T25" fmla="*/ 528 h 548"/>
                <a:gd name="T26" fmla="*/ 235 w 456"/>
                <a:gd name="T27" fmla="*/ 78 h 548"/>
                <a:gd name="T28" fmla="*/ 309 w 456"/>
                <a:gd name="T29" fmla="*/ 6 h 548"/>
                <a:gd name="T30" fmla="*/ 309 w 456"/>
                <a:gd name="T31" fmla="*/ 0 h 548"/>
                <a:gd name="T32" fmla="*/ 303 w 456"/>
                <a:gd name="T33" fmla="*/ 0 h 548"/>
                <a:gd name="T34" fmla="*/ 228 w 456"/>
                <a:gd name="T35" fmla="*/ 72 h 548"/>
                <a:gd name="T36" fmla="*/ 229 w 456"/>
                <a:gd name="T37" fmla="*/ 77 h 548"/>
                <a:gd name="T38" fmla="*/ 235 w 456"/>
                <a:gd name="T39" fmla="*/ 78 h 548"/>
                <a:gd name="T40" fmla="*/ 372 w 456"/>
                <a:gd name="T41" fmla="*/ 137 h 548"/>
                <a:gd name="T42" fmla="*/ 295 w 456"/>
                <a:gd name="T43" fmla="*/ 85 h 548"/>
                <a:gd name="T44" fmla="*/ 232 w 456"/>
                <a:gd name="T45" fmla="*/ 98 h 548"/>
                <a:gd name="T46" fmla="*/ 170 w 456"/>
                <a:gd name="T47" fmla="*/ 85 h 548"/>
                <a:gd name="T48" fmla="*/ 93 w 456"/>
                <a:gd name="T49" fmla="*/ 137 h 548"/>
                <a:gd name="T50" fmla="*/ 175 w 456"/>
                <a:gd name="T51" fmla="*/ 341 h 548"/>
                <a:gd name="T52" fmla="*/ 232 w 456"/>
                <a:gd name="T53" fmla="*/ 328 h 548"/>
                <a:gd name="T54" fmla="*/ 290 w 456"/>
                <a:gd name="T55" fmla="*/ 341 h 548"/>
                <a:gd name="T56" fmla="*/ 372 w 456"/>
                <a:gd name="T57" fmla="*/ 137 h 548"/>
                <a:gd name="T58" fmla="*/ 172 w 456"/>
                <a:gd name="T59" fmla="*/ 126 h 548"/>
                <a:gd name="T60" fmla="*/ 168 w 456"/>
                <a:gd name="T61" fmla="*/ 126 h 548"/>
                <a:gd name="T62" fmla="*/ 128 w 456"/>
                <a:gd name="T63" fmla="*/ 161 h 548"/>
                <a:gd name="T64" fmla="*/ 119 w 456"/>
                <a:gd name="T65" fmla="*/ 169 h 548"/>
                <a:gd name="T66" fmla="*/ 118 w 456"/>
                <a:gd name="T67" fmla="*/ 169 h 548"/>
                <a:gd name="T68" fmla="*/ 116 w 456"/>
                <a:gd name="T69" fmla="*/ 168 h 548"/>
                <a:gd name="T70" fmla="*/ 109 w 456"/>
                <a:gd name="T71" fmla="*/ 157 h 548"/>
                <a:gd name="T72" fmla="*/ 168 w 456"/>
                <a:gd name="T73" fmla="*/ 106 h 548"/>
                <a:gd name="T74" fmla="*/ 173 w 456"/>
                <a:gd name="T75" fmla="*/ 106 h 548"/>
                <a:gd name="T76" fmla="*/ 181 w 456"/>
                <a:gd name="T77" fmla="*/ 117 h 548"/>
                <a:gd name="T78" fmla="*/ 172 w 456"/>
                <a:gd name="T79" fmla="*/ 126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6" h="548">
                  <a:moveTo>
                    <a:pt x="456" y="528"/>
                  </a:moveTo>
                  <a:cubicBezTo>
                    <a:pt x="456" y="539"/>
                    <a:pt x="447" y="548"/>
                    <a:pt x="436" y="548"/>
                  </a:cubicBezTo>
                  <a:cubicBezTo>
                    <a:pt x="84" y="548"/>
                    <a:pt x="84" y="548"/>
                    <a:pt x="84" y="548"/>
                  </a:cubicBezTo>
                  <a:cubicBezTo>
                    <a:pt x="38" y="548"/>
                    <a:pt x="0" y="510"/>
                    <a:pt x="0" y="464"/>
                  </a:cubicBezTo>
                  <a:cubicBezTo>
                    <a:pt x="0" y="417"/>
                    <a:pt x="38" y="380"/>
                    <a:pt x="84" y="380"/>
                  </a:cubicBezTo>
                  <a:cubicBezTo>
                    <a:pt x="436" y="380"/>
                    <a:pt x="436" y="380"/>
                    <a:pt x="436" y="380"/>
                  </a:cubicBezTo>
                  <a:cubicBezTo>
                    <a:pt x="447" y="380"/>
                    <a:pt x="456" y="389"/>
                    <a:pt x="456" y="399"/>
                  </a:cubicBezTo>
                  <a:cubicBezTo>
                    <a:pt x="456" y="410"/>
                    <a:pt x="447" y="419"/>
                    <a:pt x="436" y="419"/>
                  </a:cubicBezTo>
                  <a:cubicBezTo>
                    <a:pt x="90" y="419"/>
                    <a:pt x="90" y="419"/>
                    <a:pt x="90" y="419"/>
                  </a:cubicBezTo>
                  <a:cubicBezTo>
                    <a:pt x="65" y="419"/>
                    <a:pt x="45" y="439"/>
                    <a:pt x="45" y="464"/>
                  </a:cubicBezTo>
                  <a:cubicBezTo>
                    <a:pt x="45" y="488"/>
                    <a:pt x="65" y="509"/>
                    <a:pt x="90" y="509"/>
                  </a:cubicBezTo>
                  <a:cubicBezTo>
                    <a:pt x="436" y="509"/>
                    <a:pt x="436" y="509"/>
                    <a:pt x="436" y="509"/>
                  </a:cubicBezTo>
                  <a:cubicBezTo>
                    <a:pt x="447" y="509"/>
                    <a:pt x="456" y="518"/>
                    <a:pt x="456" y="528"/>
                  </a:cubicBezTo>
                  <a:close/>
                  <a:moveTo>
                    <a:pt x="235" y="78"/>
                  </a:moveTo>
                  <a:cubicBezTo>
                    <a:pt x="276" y="78"/>
                    <a:pt x="309" y="45"/>
                    <a:pt x="309" y="6"/>
                  </a:cubicBezTo>
                  <a:cubicBezTo>
                    <a:pt x="309" y="4"/>
                    <a:pt x="309" y="2"/>
                    <a:pt x="309" y="0"/>
                  </a:cubicBezTo>
                  <a:cubicBezTo>
                    <a:pt x="307" y="0"/>
                    <a:pt x="305" y="0"/>
                    <a:pt x="303" y="0"/>
                  </a:cubicBezTo>
                  <a:cubicBezTo>
                    <a:pt x="262" y="0"/>
                    <a:pt x="228" y="32"/>
                    <a:pt x="228" y="72"/>
                  </a:cubicBezTo>
                  <a:cubicBezTo>
                    <a:pt x="228" y="74"/>
                    <a:pt x="228" y="76"/>
                    <a:pt x="229" y="77"/>
                  </a:cubicBezTo>
                  <a:cubicBezTo>
                    <a:pt x="231" y="78"/>
                    <a:pt x="233" y="78"/>
                    <a:pt x="235" y="78"/>
                  </a:cubicBezTo>
                  <a:close/>
                  <a:moveTo>
                    <a:pt x="372" y="137"/>
                  </a:moveTo>
                  <a:cubicBezTo>
                    <a:pt x="357" y="102"/>
                    <a:pt x="321" y="85"/>
                    <a:pt x="295" y="85"/>
                  </a:cubicBezTo>
                  <a:cubicBezTo>
                    <a:pt x="263" y="85"/>
                    <a:pt x="257" y="98"/>
                    <a:pt x="232" y="98"/>
                  </a:cubicBezTo>
                  <a:cubicBezTo>
                    <a:pt x="208" y="98"/>
                    <a:pt x="202" y="85"/>
                    <a:pt x="170" y="85"/>
                  </a:cubicBezTo>
                  <a:cubicBezTo>
                    <a:pt x="143" y="85"/>
                    <a:pt x="108" y="102"/>
                    <a:pt x="93" y="137"/>
                  </a:cubicBezTo>
                  <a:cubicBezTo>
                    <a:pt x="62" y="207"/>
                    <a:pt x="114" y="341"/>
                    <a:pt x="175" y="341"/>
                  </a:cubicBezTo>
                  <a:cubicBezTo>
                    <a:pt x="199" y="341"/>
                    <a:pt x="210" y="328"/>
                    <a:pt x="232" y="328"/>
                  </a:cubicBezTo>
                  <a:cubicBezTo>
                    <a:pt x="255" y="328"/>
                    <a:pt x="265" y="341"/>
                    <a:pt x="290" y="341"/>
                  </a:cubicBezTo>
                  <a:cubicBezTo>
                    <a:pt x="351" y="341"/>
                    <a:pt x="403" y="207"/>
                    <a:pt x="372" y="137"/>
                  </a:cubicBezTo>
                  <a:close/>
                  <a:moveTo>
                    <a:pt x="172" y="126"/>
                  </a:moveTo>
                  <a:cubicBezTo>
                    <a:pt x="170" y="126"/>
                    <a:pt x="169" y="126"/>
                    <a:pt x="168" y="126"/>
                  </a:cubicBezTo>
                  <a:cubicBezTo>
                    <a:pt x="154" y="126"/>
                    <a:pt x="132" y="138"/>
                    <a:pt x="128" y="161"/>
                  </a:cubicBezTo>
                  <a:cubicBezTo>
                    <a:pt x="127" y="165"/>
                    <a:pt x="123" y="169"/>
                    <a:pt x="119" y="169"/>
                  </a:cubicBezTo>
                  <a:cubicBezTo>
                    <a:pt x="118" y="169"/>
                    <a:pt x="118" y="169"/>
                    <a:pt x="118" y="169"/>
                  </a:cubicBezTo>
                  <a:cubicBezTo>
                    <a:pt x="118" y="169"/>
                    <a:pt x="117" y="169"/>
                    <a:pt x="116" y="168"/>
                  </a:cubicBezTo>
                  <a:cubicBezTo>
                    <a:pt x="111" y="167"/>
                    <a:pt x="108" y="162"/>
                    <a:pt x="109" y="157"/>
                  </a:cubicBezTo>
                  <a:cubicBezTo>
                    <a:pt x="115" y="125"/>
                    <a:pt x="144" y="106"/>
                    <a:pt x="168" y="106"/>
                  </a:cubicBezTo>
                  <a:cubicBezTo>
                    <a:pt x="170" y="106"/>
                    <a:pt x="171" y="106"/>
                    <a:pt x="173" y="106"/>
                  </a:cubicBezTo>
                  <a:cubicBezTo>
                    <a:pt x="178" y="107"/>
                    <a:pt x="182" y="112"/>
                    <a:pt x="181" y="117"/>
                  </a:cubicBezTo>
                  <a:cubicBezTo>
                    <a:pt x="181" y="122"/>
                    <a:pt x="177" y="126"/>
                    <a:pt x="172" y="1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dirty="0">
                <a:solidFill>
                  <a:schemeClr val="bg1"/>
                </a:solidFill>
                <a:latin typeface="微软雅黑 Light" panose="020B0502040204020203" pitchFamily="34" charset="-122"/>
                <a:ea typeface="微软雅黑 Light" panose="020B0502040204020203" pitchFamily="34" charset="-122"/>
              </a:endParaRPr>
            </a:p>
          </p:txBody>
        </p:sp>
      </p:grpSp>
      <p:sp>
        <p:nvSpPr>
          <p:cNvPr id="9" name="TextBox 8">
            <a:extLst>
              <a:ext uri="{FF2B5EF4-FFF2-40B4-BE49-F238E27FC236}">
                <a16:creationId xmlns:a16="http://schemas.microsoft.com/office/drawing/2014/main" id="{0D492FBA-E684-400D-92CC-6FEA8BDCC65D}"/>
              </a:ext>
            </a:extLst>
          </p:cNvPr>
          <p:cNvSpPr txBox="1"/>
          <p:nvPr/>
        </p:nvSpPr>
        <p:spPr>
          <a:xfrm>
            <a:off x="657225" y="2451046"/>
            <a:ext cx="6172200" cy="2878480"/>
          </a:xfrm>
          <a:prstGeom prst="rect">
            <a:avLst/>
          </a:prstGeom>
          <a:noFill/>
        </p:spPr>
        <p:txBody>
          <a:bodyPr wrap="square">
            <a:spAutoFit/>
          </a:bodyPr>
          <a:lstStyle/>
          <a:p>
            <a:pPr marL="0" marR="0" algn="just">
              <a:lnSpc>
                <a:spcPct val="115000"/>
              </a:lnSpc>
              <a:spcBef>
                <a:spcPts val="0"/>
              </a:spcBef>
              <a:spcAft>
                <a:spcPts val="0"/>
              </a:spcAft>
            </a:pPr>
            <a:r>
              <a:rPr lang="nl-NL" sz="3200" b="1" dirty="0">
                <a:effectLst/>
                <a:latin typeface="Times New Roman" panose="02020603050405020304" pitchFamily="18" charset="0"/>
                <a:ea typeface="Times New Roman" panose="02020603050405020304" pitchFamily="18" charset="0"/>
              </a:rPr>
              <a:t>4. Tổng khối lượng của các chất trước và sau phản ứng có thay đổi không?</a:t>
            </a:r>
            <a:endParaRPr lang="en-US" sz="3200" b="1"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nl-NL" sz="3200" dirty="0">
                <a:effectLst/>
                <a:latin typeface="Times New Roman" panose="02020603050405020304" pitchFamily="18" charset="0"/>
                <a:ea typeface="Times New Roman" panose="02020603050405020304" pitchFamily="18" charset="0"/>
              </a:rPr>
              <a:t>	Có        </a:t>
            </a:r>
          </a:p>
          <a:p>
            <a:pPr marL="0" marR="0" algn="just">
              <a:lnSpc>
                <a:spcPct val="115000"/>
              </a:lnSpc>
              <a:spcBef>
                <a:spcPts val="0"/>
              </a:spcBef>
              <a:spcAft>
                <a:spcPts val="0"/>
              </a:spcAft>
            </a:pPr>
            <a:r>
              <a:rPr lang="nl-NL" sz="3200" b="1" dirty="0">
                <a:effectLst/>
                <a:latin typeface="Times New Roman" panose="02020603050405020304" pitchFamily="18" charset="0"/>
                <a:ea typeface="Times New Roman" panose="02020603050405020304" pitchFamily="18" charset="0"/>
              </a:rPr>
              <a:t>	</a:t>
            </a:r>
            <a:r>
              <a:rPr lang="nl-NL" sz="3200" dirty="0">
                <a:effectLst/>
                <a:latin typeface="Times New Roman" panose="02020603050405020304" pitchFamily="18" charset="0"/>
                <a:ea typeface="Times New Roman" panose="02020603050405020304" pitchFamily="18" charset="0"/>
              </a:rPr>
              <a:t>Không</a:t>
            </a:r>
            <a:endParaRPr lang="en-US" sz="3200" dirty="0">
              <a:effectLst/>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8BB9527E-5268-4BAA-9704-A9F69DBE3B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8637" y="1028013"/>
            <a:ext cx="4348473" cy="4982625"/>
          </a:xfrm>
          <a:prstGeom prst="rect">
            <a:avLst/>
          </a:prstGeom>
        </p:spPr>
      </p:pic>
    </p:spTree>
    <p:extLst>
      <p:ext uri="{BB962C8B-B14F-4D97-AF65-F5344CB8AC3E}">
        <p14:creationId xmlns:p14="http://schemas.microsoft.com/office/powerpoint/2010/main" val="125669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nodeType="clickEffect">
                                  <p:stCondLst>
                                    <p:cond delay="0"/>
                                  </p:stCondLst>
                                  <p:iterate type="lt">
                                    <p:tmPct val="4000"/>
                                  </p:iterate>
                                  <p:childTnLst>
                                    <p:set>
                                      <p:cBhvr override="childStyle">
                                        <p:cTn id="16" dur="500" fill="hold"/>
                                        <p:tgtEl>
                                          <p:spTgt spid="9">
                                            <p:txEl>
                                              <p:pRg st="2" end="2"/>
                                            </p:txEl>
                                          </p:spTgt>
                                        </p:tgtEl>
                                        <p:attrNameLst>
                                          <p:attrName>style.color</p:attrName>
                                        </p:attrNameLst>
                                      </p:cBhvr>
                                      <p:to>
                                        <p:clrVal>
                                          <a:srgbClr val="FF0000"/>
                                        </p:clrVal>
                                      </p:to>
                                    </p:set>
                                    <p:set>
                                      <p:cBhvr>
                                        <p:cTn id="17" dur="500" fill="hold"/>
                                        <p:tgtEl>
                                          <p:spTgt spid="9">
                                            <p:txEl>
                                              <p:pRg st="2" end="2"/>
                                            </p:txEl>
                                          </p:spTgt>
                                        </p:tgtEl>
                                        <p:attrNameLst>
                                          <p:attrName>fillcolor</p:attrName>
                                        </p:attrNameLst>
                                      </p:cBhvr>
                                      <p:to>
                                        <p:clrVal>
                                          <a:srgbClr val="FF0000"/>
                                        </p:clrVal>
                                      </p:to>
                                    </p:set>
                                    <p:set>
                                      <p:cBhvr>
                                        <p:cTn id="18" dur="500" fill="hold"/>
                                        <p:tgtEl>
                                          <p:spTgt spid="9">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SLIDE_HAS_SCREEN_REC" val="1"/>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1.quiz"/>
  <p:tag name="ISPRING_QUIZ_RELATIVE_PATH" val="GiaoAnElearningHoa8ĐLBTKL\quiz\quiz1.quiz"/>
  <p:tag name="GENSWF_SLIDE_UID" val="{724AC65B-BDE4-4210-83FF-819647898705}:257"/>
  <p:tag name="ISPRING_QUIZ_FULL_PATH" val="E:\Hóa\hóa 8\GiaoAnElearningHoa8ĐLBTKL\GiaoAnElearningHoa8ĐLBTKL\quiz\quiz1.quiz"/>
  <p:tag name="GENSWF_SLIDE_TITLE" val="Khởi động"/>
  <p:tag name="ISPRING_SLIDE_INDENT_LEVEL" val="0"/>
  <p:tag name="ISPRING_CUSTOM_TIMING_USED" val="0"/>
</p:tagLst>
</file>

<file path=ppt/tags/tag10.xml><?xml version="1.0" encoding="utf-8"?>
<p:tagLst xmlns:a="http://schemas.openxmlformats.org/drawingml/2006/main" xmlns:r="http://schemas.openxmlformats.org/officeDocument/2006/relationships" xmlns:p="http://schemas.openxmlformats.org/presentationml/2006/main">
  <p:tag name="GENSWF_SLIDE_UID" val="{1DC10DD6-279F-4394-9BAF-FD5CF33CA0CA}:266"/>
  <p:tag name="GENSWF_SLIDE_TITLE" val="Ví dụ 1"/>
  <p:tag name="ISPRING_SLIDE_INDENT_LEVEL" val="0"/>
  <p:tag name="ISPRING_CUSTOM_TIMING_USED" val="0"/>
</p:tagLst>
</file>

<file path=ppt/tags/tag11.xml><?xml version="1.0" encoding="utf-8"?>
<p:tagLst xmlns:a="http://schemas.openxmlformats.org/drawingml/2006/main" xmlns:r="http://schemas.openxmlformats.org/officeDocument/2006/relationships" xmlns:p="http://schemas.openxmlformats.org/presentationml/2006/main">
  <p:tag name="GENSWF_SLIDE_UID" val="{46F86127-99EC-478B-B00E-6EDB54B71F01}:267"/>
  <p:tag name="GENSWF_SLIDE_TITLE" val="Kết luận"/>
  <p:tag name="ISPRING_SLIDE_INDENT_LEVEL" val="0"/>
  <p:tag name="ISPRING_CUSTOM_TIMING_USED" val="0"/>
</p:tagLst>
</file>

<file path=ppt/tags/tag12.xml><?xml version="1.0" encoding="utf-8"?>
<p:tagLst xmlns:a="http://schemas.openxmlformats.org/drawingml/2006/main" xmlns:r="http://schemas.openxmlformats.org/officeDocument/2006/relationships" xmlns:p="http://schemas.openxmlformats.org/presentationml/2006/main">
  <p:tag name="GENSWF_SLIDE_UID" val="{94EE9DD1-CBBF-4A3A-990E-F02213BC940A}:280"/>
  <p:tag name="GENSWF_SLIDE_TITLE" val="Câu 4"/>
  <p:tag name="ISPRING_SLIDE_INDENT_LEVEL" val="0"/>
  <p:tag name="ISPRING_CUSTOM_TIMING_USED" val="0"/>
</p:tagLst>
</file>

<file path=ppt/tags/tag13.xml><?xml version="1.0" encoding="utf-8"?>
<p:tagLst xmlns:a="http://schemas.openxmlformats.org/drawingml/2006/main" xmlns:r="http://schemas.openxmlformats.org/officeDocument/2006/relationships" xmlns:p="http://schemas.openxmlformats.org/presentationml/2006/main">
  <p:tag name="GENSWF_SLIDE_UID" val="{1DDF8B0D-6BE1-4C9C-87D2-69F680FDB6EC}:271"/>
  <p:tag name="GENSWF_SLIDE_TITLE" val="Tác hại của CO2"/>
  <p:tag name="ISPRING_SLIDE_INDENT_LEVEL" val="0"/>
  <p:tag name="ISPRING_CUSTOM_TIMING_USED" val="0"/>
</p:tagLst>
</file>

<file path=ppt/tags/tag14.xml><?xml version="1.0" encoding="utf-8"?>
<p:tagLst xmlns:a="http://schemas.openxmlformats.org/drawingml/2006/main" xmlns:r="http://schemas.openxmlformats.org/officeDocument/2006/relationships" xmlns:p="http://schemas.openxmlformats.org/presentationml/2006/main">
  <p:tag name="GENSWF_SLIDE_UID" val="{1E79E938-47D6-4919-B2C8-B4EA268E8665}:272"/>
  <p:tag name="GENSWF_SLIDE_TITLE" val="Biện pháp"/>
  <p:tag name="ISPRING_SLIDE_INDENT_LEVEL" val="0"/>
  <p:tag name="ISPRING_CUSTOM_TIMING_USED" val="0"/>
</p:tagLst>
</file>

<file path=ppt/tags/tag15.xml><?xml version="1.0" encoding="utf-8"?>
<p:tagLst xmlns:a="http://schemas.openxmlformats.org/drawingml/2006/main" xmlns:r="http://schemas.openxmlformats.org/officeDocument/2006/relationships" xmlns:p="http://schemas.openxmlformats.org/presentationml/2006/main">
  <p:tag name="GENSWF_SLIDE_UID" val="{7AAB3902-BBC7-4DDC-9D5A-583D951BCAE9}:274"/>
  <p:tag name="GENSWF_SLIDE_TITLE" val="Biện pháp"/>
  <p:tag name="ISPRING_SLIDE_INDENT_LEVEL" val="0"/>
  <p:tag name="ISPRING_CUSTOM_TIMING_USED" val="0"/>
</p:tagLst>
</file>

<file path=ppt/tags/tag16.xml><?xml version="1.0" encoding="utf-8"?>
<p:tagLst xmlns:a="http://schemas.openxmlformats.org/drawingml/2006/main" xmlns:r="http://schemas.openxmlformats.org/officeDocument/2006/relationships" xmlns:p="http://schemas.openxmlformats.org/presentationml/2006/main">
  <p:tag name="GENSWF_SLIDE_UID" val="{258BA424-9372-4007-ADC7-F9C284BA8F1A}:278"/>
  <p:tag name="GENSWF_SLIDE_TITLE" val="Kiến thức trọng tâm"/>
  <p:tag name="ISPRING_SLIDE_INDENT_LEVEL" val="0"/>
  <p:tag name="ISPRING_CUSTOM_TIMING_USED" val="0"/>
</p:tagLst>
</file>

<file path=ppt/tags/tag17.xml><?xml version="1.0" encoding="utf-8"?>
<p:tagLst xmlns:a="http://schemas.openxmlformats.org/drawingml/2006/main" xmlns:r="http://schemas.openxmlformats.org/officeDocument/2006/relationships" xmlns:p="http://schemas.openxmlformats.org/presentationml/2006/main">
  <p:tag name="GENSWF_SLIDE_UID" val="{552D14FE-C31B-466E-B802-EF1D4FE04DF1}:269"/>
  <p:tag name="GENSWF_SLIDE_TITLE" val="Kết thúc"/>
  <p:tag name="ISPRING_SLIDE_INDENT_LEVEL" val="0"/>
  <p:tag name="ISPRING_CUSTOM_TIMING_USED" val="0"/>
</p:tagLst>
</file>

<file path=ppt/tags/tag2.xml><?xml version="1.0" encoding="utf-8"?>
<p:tagLst xmlns:a="http://schemas.openxmlformats.org/drawingml/2006/main" xmlns:r="http://schemas.openxmlformats.org/officeDocument/2006/relationships" xmlns:p="http://schemas.openxmlformats.org/presentationml/2006/main">
  <p:tag name="GENSWF_SLIDE_UID" val="{478EC980-8F4D-467D-BB8C-57EBFE70FEEF}:258"/>
  <p:tag name="GENSWF_SLIDE_TITLE" val="Nội dung bài học"/>
  <p:tag name="ISPRING_SLIDE_INDENT_LEVEL" val="0"/>
  <p:tag name="ISPRING_CUSTOM_TIMING_USED" val="0"/>
</p:tagLst>
</file>

<file path=ppt/tags/tag3.xml><?xml version="1.0" encoding="utf-8"?>
<p:tagLst xmlns:a="http://schemas.openxmlformats.org/drawingml/2006/main" xmlns:r="http://schemas.openxmlformats.org/officeDocument/2006/relationships" xmlns:p="http://schemas.openxmlformats.org/presentationml/2006/main">
  <p:tag name="GENSWF_SLIDE_UID" val="{30431FF9-583A-44B9-8D5C-150528835E87}:259"/>
  <p:tag name="GENSWF_SLIDE_TITLE" val="Nhiệm vụ học tập"/>
  <p:tag name="ISPRING_SLIDE_INDENT_LEVEL" val="0"/>
  <p:tag name="ISPRING_CUSTOM_TIMING_USED" val="0"/>
</p:tagLst>
</file>

<file path=ppt/tags/tag4.xml><?xml version="1.0" encoding="utf-8"?>
<p:tagLst xmlns:a="http://schemas.openxmlformats.org/drawingml/2006/main" xmlns:r="http://schemas.openxmlformats.org/officeDocument/2006/relationships" xmlns:p="http://schemas.openxmlformats.org/presentationml/2006/main">
  <p:tag name="GENSWF_SLIDE_UID" val="{E7BC787E-D853-4546-B9DC-7EA7644CD9C1}:260"/>
  <p:tag name="GENSWF_SLIDE_TITLE" val="Thí nghiệm"/>
  <p:tag name="ISPRING_SLIDE_INDENT_LEVEL" val="0"/>
  <p:tag name="ISPRING_CUSTOM_TIMING_USED" val="0"/>
</p:tagLst>
</file>

<file path=ppt/tags/tag5.xml><?xml version="1.0" encoding="utf-8"?>
<p:tagLst xmlns:a="http://schemas.openxmlformats.org/drawingml/2006/main" xmlns:r="http://schemas.openxmlformats.org/officeDocument/2006/relationships" xmlns:p="http://schemas.openxmlformats.org/presentationml/2006/main">
  <p:tag name="GENSWF_SLIDE_UID" val="{E0281438-CB01-417E-851A-18A6D617D2DF}:275"/>
  <p:tag name="GENSWF_SLIDE_TITLE" val="Kết quả thí nghiệm"/>
  <p:tag name="ISPRING_SLIDE_INDENT_LEVEL" val="0"/>
  <p:tag name="ISPRING_CUSTOM_TIMING_USED" val="0"/>
</p:tagLst>
</file>

<file path=ppt/tags/tag6.xml><?xml version="1.0" encoding="utf-8"?>
<p:tagLst xmlns:a="http://schemas.openxmlformats.org/drawingml/2006/main" xmlns:r="http://schemas.openxmlformats.org/officeDocument/2006/relationships" xmlns:p="http://schemas.openxmlformats.org/presentationml/2006/main">
  <p:tag name="GENSWF_SLIDE_UID" val="{6D60C2EF-0C31-4DB8-97E7-39F32E152073}:262"/>
  <p:tag name="GENSWF_SLIDE_TITLE" val="Nội dung định luật"/>
  <p:tag name="ISPRING_SLIDE_INDENT_LEVEL" val="0"/>
  <p:tag name="ISPRING_CUSTOM_TIMING_USED" val="0"/>
</p:tagLst>
</file>

<file path=ppt/tags/tag7.xml><?xml version="1.0" encoding="utf-8"?>
<p:tagLst xmlns:a="http://schemas.openxmlformats.org/drawingml/2006/main" xmlns:r="http://schemas.openxmlformats.org/officeDocument/2006/relationships" xmlns:p="http://schemas.openxmlformats.org/presentationml/2006/main">
  <p:tag name="GENSWF_SLIDE_UID" val="{D92E7592-D270-46AD-83E0-5E44CF33B050}:263"/>
  <p:tag name="GENSWF_SLIDE_TITLE" val="Sơ đồ tượng trưng phản ứng hidro tác dụng với oxi"/>
  <p:tag name="ISPRING_SLIDE_INDENT_LEVEL" val="0"/>
  <p:tag name="ISPRING_CUSTOM_TIMING_USED" val="0"/>
</p:tagLst>
</file>

<file path=ppt/tags/tag8.xml><?xml version="1.0" encoding="utf-8"?>
<p:tagLst xmlns:a="http://schemas.openxmlformats.org/drawingml/2006/main" xmlns:r="http://schemas.openxmlformats.org/officeDocument/2006/relationships" xmlns:p="http://schemas.openxmlformats.org/presentationml/2006/main">
  <p:tag name="GENSWF_SLIDE_UID" val="{2E7EB3DB-A82E-4D8B-A4FA-299362750485}:264"/>
  <p:tag name="GENSWF_SLIDE_TITLE" val="Giải thích định luật"/>
  <p:tag name="ISPRING_SLIDE_INDENT_LEVEL" val="0"/>
  <p:tag name="ISPRING_CUSTOM_TIMING_USED" val="0"/>
</p:tagLst>
</file>

<file path=ppt/tags/tag9.xml><?xml version="1.0" encoding="utf-8"?>
<p:tagLst xmlns:a="http://schemas.openxmlformats.org/drawingml/2006/main" xmlns:r="http://schemas.openxmlformats.org/officeDocument/2006/relationships" xmlns:p="http://schemas.openxmlformats.org/presentationml/2006/main">
  <p:tag name="GENSWF_SLIDE_UID" val="{1385CD31-260E-4DF9-9833-1CA90B9E2F75}:265"/>
  <p:tag name="GENSWF_SLIDE_TITLE" val="Công thức tổng quát"/>
  <p:tag name="ISPRING_SLIDE_INDENT_LEVEL" val="0"/>
  <p:tag name="ISPRING_CUSTOM_TIMING_USED"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TotalTime>
  <Words>1692</Words>
  <Application>Microsoft Office PowerPoint</Application>
  <PresentationFormat>Widescreen</PresentationFormat>
  <Paragraphs>202</Paragraphs>
  <Slides>26</Slides>
  <Notes>17</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等线</vt:lpstr>
      <vt:lpstr>微软雅黑 Light</vt:lpstr>
      <vt:lpstr>#9Slide03 SVNJustice League</vt:lpstr>
      <vt:lpstr>#9Slide07 HLT Fall For You</vt:lpstr>
      <vt:lpstr>Arial</vt:lpstr>
      <vt:lpstr>Calibri</vt:lpstr>
      <vt:lpstr>Calibri Light</vt:lpstr>
      <vt:lpstr>Cambria Math</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hong hoang</dc:creator>
  <cp:lastModifiedBy>hong hoang</cp:lastModifiedBy>
  <cp:revision>9</cp:revision>
  <dcterms:created xsi:type="dcterms:W3CDTF">2021-11-05T09:40:26Z</dcterms:created>
  <dcterms:modified xsi:type="dcterms:W3CDTF">2021-11-09T02:17:36Z</dcterms:modified>
</cp:coreProperties>
</file>